
<file path=[Content_Types].xml><?xml version="1.0" encoding="utf-8"?>
<Types xmlns="http://schemas.openxmlformats.org/package/2006/content-types"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harts/chart1.xml" ContentType="application/vnd.openxmlformats-officedocument.drawingml.chart+xml"/>
  <Override PartName="/ppt/notesSlides/notesSlide5.xml" ContentType="application/vnd.openxmlformats-officedocument.presentationml.notesSlide+xml"/>
  <Override PartName="/ppt/charts/chart2.xml" ContentType="application/vnd.openxmlformats-officedocument.drawingml.chart+xml"/>
  <Override PartName="/ppt/notesSlides/notesSlide6.xml" ContentType="application/vnd.openxmlformats-officedocument.presentationml.notesSlide+xml"/>
  <Override PartName="/ppt/charts/chart3.xml" ContentType="application/vnd.openxmlformats-officedocument.drawingml.chart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7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1"/>
    <p:restoredTop sz="94610"/>
  </p:normalViewPr>
  <p:slideViewPr>
    <p:cSldViewPr snapToGrid="0" snapToObjects="1">
      <p:cViewPr varScale="1">
        <p:scale>
          <a:sx n="94" d="100"/>
          <a:sy n="94" d="100"/>
        </p:scale>
        <p:origin x="102" y="29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ja-JP"/>
  <c:roundedCorners val="1"/>
  <c:style val="2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自社</c:v>
                </c:pt>
              </c:strCache>
            </c:strRef>
          </c:tx>
          <c:spPr>
            <a:solidFill>
              <a:srgbClr val="1B6B3D"/>
            </a:solidFill>
            <a:effectLst/>
          </c:spPr>
          <c:invertIfNegative val="0"/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900" b="0" i="0" u="none" strike="noStrike">
                    <a:solidFill>
                      <a:srgbClr val="1F2937"/>
                    </a:solidFill>
                    <a:latin typeface="Meiryo UI"/>
                  </a:defRPr>
                </a:pPr>
                <a:endParaRPr lang="ja-JP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Sheet1!$A$2:$A$4</c:f>
              <c:strCache>
                <c:ptCount val="3"/>
                <c:pt idx="0">
                  <c:v>SEO</c:v>
                </c:pt>
                <c:pt idx="1">
                  <c:v>GEO</c:v>
                </c:pt>
                <c:pt idx="2">
                  <c:v>AIO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146</c:v>
                </c:pt>
                <c:pt idx="1">
                  <c:v>160</c:v>
                </c:pt>
                <c:pt idx="2">
                  <c:v>160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3CB-4E85-96D1-D8660E0EEEFA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競合1</c:v>
                </c:pt>
              </c:strCache>
            </c:strRef>
          </c:tx>
          <c:spPr>
            <a:solidFill>
              <a:srgbClr val="2E9E5B"/>
            </a:solidFill>
            <a:effectLst/>
          </c:spPr>
          <c:invertIfNegative val="0"/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900" b="0" i="0" u="none" strike="noStrike">
                    <a:solidFill>
                      <a:srgbClr val="1F2937"/>
                    </a:solidFill>
                    <a:latin typeface="Meiryo UI"/>
                  </a:defRPr>
                </a:pPr>
                <a:endParaRPr lang="ja-JP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Sheet1!$A$2:$A$4</c:f>
              <c:strCache>
                <c:ptCount val="3"/>
                <c:pt idx="0">
                  <c:v>SEO</c:v>
                </c:pt>
                <c:pt idx="1">
                  <c:v>GEO</c:v>
                </c:pt>
                <c:pt idx="2">
                  <c:v>AIO</c:v>
                </c:pt>
              </c:strCache>
            </c:strRef>
          </c:cat>
          <c:val>
            <c:numRef>
              <c:f>Sheet1!$C$2:$C$4</c:f>
              <c:numCache>
                <c:formatCode>General</c:formatCode>
                <c:ptCount val="3"/>
                <c:pt idx="0">
                  <c:v>177</c:v>
                </c:pt>
                <c:pt idx="1">
                  <c:v>167</c:v>
                </c:pt>
                <c:pt idx="2">
                  <c:v>182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D3CB-4E85-96D1-D8660E0EEEFA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競合2</c:v>
                </c:pt>
              </c:strCache>
            </c:strRef>
          </c:tx>
          <c:spPr>
            <a:solidFill>
              <a:srgbClr val="7CC49A"/>
            </a:solidFill>
            <a:effectLst/>
          </c:spPr>
          <c:invertIfNegative val="0"/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900" b="0" i="0" u="none" strike="noStrike">
                    <a:solidFill>
                      <a:srgbClr val="1F2937"/>
                    </a:solidFill>
                    <a:latin typeface="Meiryo UI"/>
                  </a:defRPr>
                </a:pPr>
                <a:endParaRPr lang="ja-JP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Sheet1!$A$2:$A$4</c:f>
              <c:strCache>
                <c:ptCount val="3"/>
                <c:pt idx="0">
                  <c:v>SEO</c:v>
                </c:pt>
                <c:pt idx="1">
                  <c:v>GEO</c:v>
                </c:pt>
                <c:pt idx="2">
                  <c:v>AIO</c:v>
                </c:pt>
              </c:strCache>
            </c:strRef>
          </c:cat>
          <c:val>
            <c:numRef>
              <c:f>Sheet1!$D$2:$D$4</c:f>
              <c:numCache>
                <c:formatCode>General</c:formatCode>
                <c:ptCount val="3"/>
                <c:pt idx="0">
                  <c:v>155</c:v>
                </c:pt>
                <c:pt idx="1">
                  <c:v>139</c:v>
                </c:pt>
                <c:pt idx="2">
                  <c:v>152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D3CB-4E85-96D1-D8660E0EEEFA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競合3</c:v>
                </c:pt>
              </c:strCache>
            </c:strRef>
          </c:tx>
          <c:spPr>
            <a:solidFill>
              <a:srgbClr val="BFE3CD"/>
            </a:solidFill>
            <a:effectLst/>
          </c:spPr>
          <c:invertIfNegative val="0"/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900" b="0" i="0" u="none" strike="noStrike">
                    <a:solidFill>
                      <a:srgbClr val="1F2937"/>
                    </a:solidFill>
                    <a:latin typeface="Meiryo UI"/>
                  </a:defRPr>
                </a:pPr>
                <a:endParaRPr lang="ja-JP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Sheet1!$A$2:$A$4</c:f>
              <c:strCache>
                <c:ptCount val="3"/>
                <c:pt idx="0">
                  <c:v>SEO</c:v>
                </c:pt>
                <c:pt idx="1">
                  <c:v>GEO</c:v>
                </c:pt>
                <c:pt idx="2">
                  <c:v>AIO</c:v>
                </c:pt>
              </c:strCache>
            </c:strRef>
          </c:cat>
          <c:val>
            <c:numRef>
              <c:f>Sheet1!$E$2:$E$4</c:f>
              <c:numCache>
                <c:formatCode>General</c:formatCode>
                <c:ptCount val="3"/>
                <c:pt idx="0">
                  <c:v>141</c:v>
                </c:pt>
                <c:pt idx="1">
                  <c:v>145</c:v>
                </c:pt>
                <c:pt idx="2">
                  <c:v>130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D3CB-4E85-96D1-D8660E0EEEFA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50"/>
        <c:axId val="2094734554"/>
        <c:axId val="2094734552"/>
      </c:barChart>
      <c:catAx>
        <c:axId val="209473455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200" b="0" i="0" u="none" strike="noStrike">
                <a:solidFill>
                  <a:srgbClr val="6B7280"/>
                </a:solidFill>
                <a:latin typeface="Meiryo UI"/>
              </a:defRPr>
            </a:pPr>
            <a:endParaRPr lang="en-US"/>
          </a:p>
        </c:txPr>
        <c:crossAx val="2094734552"/>
        <c:crosses val="autoZero"/>
        <c:auto val="1"/>
        <c:lblAlgn val="ctr"/>
        <c:lblOffset val="100"/>
        <c:noMultiLvlLbl val="1"/>
      </c:catAx>
      <c:valAx>
        <c:axId val="2094734552"/>
        <c:scaling>
          <c:orientation val="minMax"/>
          <c:max val="250"/>
          <c:min val="0"/>
        </c:scaling>
        <c:delete val="0"/>
        <c:axPos val="l"/>
        <c:majorGridlines>
          <c:spPr>
            <a:ln w="6350" cap="flat">
              <a:solidFill>
                <a:srgbClr val="E5E7EB"/>
              </a:solidFill>
              <a:prstDash val="solid"/>
              <a:round/>
            </a:ln>
          </c:spPr>
        </c:majorGridlines>
        <c:numFmt formatCode="General" sourceLinked="0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900" b="0" i="0" u="none" strike="noStrike">
                <a:solidFill>
                  <a:srgbClr val="6B7280"/>
                </a:solidFill>
                <a:latin typeface="Meiryo UI"/>
              </a:defRPr>
            </a:pPr>
            <a:endParaRPr lang="en-US"/>
          </a:p>
        </c:txPr>
        <c:crossAx val="2094734554"/>
        <c:crosses val="autoZero"/>
        <c:crossBetween val="between"/>
        <c:majorUnit val="50"/>
      </c:valAx>
      <c:spPr>
        <a:noFill/>
        <a:ln>
          <a:noFill/>
        </a:ln>
        <a:effectLst/>
      </c:spPr>
    </c:plotArea>
    <c:legend>
      <c:legendPos val="b"/>
      <c:overlay val="0"/>
      <c:txPr>
        <a:bodyPr/>
        <a:lstStyle/>
        <a:p>
          <a:pPr>
            <a:defRPr sz="1100">
              <a:latin typeface="Meiryo UI"/>
              <a:cs typeface="Meiryo UI"/>
            </a:defRPr>
          </a:pPr>
          <a:endParaRPr lang="en-US"/>
        </a:p>
      </c:txPr>
    </c:legend>
    <c:plotVisOnly val="1"/>
    <c:dispBlanksAs val="span"/>
    <c:showDLblsOverMax val="1"/>
  </c:chart>
  <c:spPr>
    <a:noFill/>
    <a:ln>
      <a:noFill/>
    </a:ln>
    <a:effectLst/>
  </c:sp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ja-JP"/>
  <c:roundedCorners val="1"/>
  <c:style val="2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自社</c:v>
                </c:pt>
              </c:strCache>
            </c:strRef>
          </c:tx>
          <c:spPr>
            <a:solidFill>
              <a:srgbClr val="A9551B"/>
            </a:solidFill>
            <a:effectLst/>
          </c:spPr>
          <c:invertIfNegative val="0"/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900" b="0" i="0" u="none" strike="noStrike">
                    <a:solidFill>
                      <a:srgbClr val="1F2937"/>
                    </a:solidFill>
                    <a:latin typeface="Meiryo UI"/>
                  </a:defRPr>
                </a:pPr>
                <a:endParaRPr lang="ja-JP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Sheet1!$A$2:$A$4</c:f>
              <c:strCache>
                <c:ptCount val="3"/>
                <c:pt idx="0">
                  <c:v>SEO</c:v>
                </c:pt>
                <c:pt idx="1">
                  <c:v>GEO</c:v>
                </c:pt>
                <c:pt idx="2">
                  <c:v>AIO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155</c:v>
                </c:pt>
                <c:pt idx="1">
                  <c:v>155</c:v>
                </c:pt>
                <c:pt idx="2">
                  <c:v>147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E31-41C1-A7F0-D57704B65B96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競合1</c:v>
                </c:pt>
              </c:strCache>
            </c:strRef>
          </c:tx>
          <c:spPr>
            <a:solidFill>
              <a:srgbClr val="E8833A"/>
            </a:solidFill>
            <a:effectLst/>
          </c:spPr>
          <c:invertIfNegative val="0"/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900" b="0" i="0" u="none" strike="noStrike">
                    <a:solidFill>
                      <a:srgbClr val="1F2937"/>
                    </a:solidFill>
                    <a:latin typeface="Meiryo UI"/>
                  </a:defRPr>
                </a:pPr>
                <a:endParaRPr lang="ja-JP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Sheet1!$A$2:$A$4</c:f>
              <c:strCache>
                <c:ptCount val="3"/>
                <c:pt idx="0">
                  <c:v>SEO</c:v>
                </c:pt>
                <c:pt idx="1">
                  <c:v>GEO</c:v>
                </c:pt>
                <c:pt idx="2">
                  <c:v>AIO</c:v>
                </c:pt>
              </c:strCache>
            </c:strRef>
          </c:cat>
          <c:val>
            <c:numRef>
              <c:f>Sheet1!$C$2:$C$4</c:f>
              <c:numCache>
                <c:formatCode>General</c:formatCode>
                <c:ptCount val="3"/>
                <c:pt idx="0">
                  <c:v>159</c:v>
                </c:pt>
                <c:pt idx="1">
                  <c:v>167</c:v>
                </c:pt>
                <c:pt idx="2">
                  <c:v>162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8E31-41C1-A7F0-D57704B65B96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競合2</c:v>
                </c:pt>
              </c:strCache>
            </c:strRef>
          </c:tx>
          <c:spPr>
            <a:solidFill>
              <a:srgbClr val="F2B385"/>
            </a:solidFill>
            <a:effectLst/>
          </c:spPr>
          <c:invertIfNegative val="0"/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900" b="0" i="0" u="none" strike="noStrike">
                    <a:solidFill>
                      <a:srgbClr val="1F2937"/>
                    </a:solidFill>
                    <a:latin typeface="Meiryo UI"/>
                  </a:defRPr>
                </a:pPr>
                <a:endParaRPr lang="ja-JP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Sheet1!$A$2:$A$4</c:f>
              <c:strCache>
                <c:ptCount val="3"/>
                <c:pt idx="0">
                  <c:v>SEO</c:v>
                </c:pt>
                <c:pt idx="1">
                  <c:v>GEO</c:v>
                </c:pt>
                <c:pt idx="2">
                  <c:v>AIO</c:v>
                </c:pt>
              </c:strCache>
            </c:strRef>
          </c:cat>
          <c:val>
            <c:numRef>
              <c:f>Sheet1!$D$2:$D$4</c:f>
              <c:numCache>
                <c:formatCode>General</c:formatCode>
                <c:ptCount val="3"/>
                <c:pt idx="0">
                  <c:v>137</c:v>
                </c:pt>
                <c:pt idx="1">
                  <c:v>137</c:v>
                </c:pt>
                <c:pt idx="2">
                  <c:v>139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8E31-41C1-A7F0-D57704B65B96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競合3</c:v>
                </c:pt>
              </c:strCache>
            </c:strRef>
          </c:tx>
          <c:spPr>
            <a:solidFill>
              <a:srgbClr val="F9DCC4"/>
            </a:solidFill>
            <a:effectLst/>
          </c:spPr>
          <c:invertIfNegative val="0"/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900" b="0" i="0" u="none" strike="noStrike">
                    <a:solidFill>
                      <a:srgbClr val="1F2937"/>
                    </a:solidFill>
                    <a:latin typeface="Meiryo UI"/>
                  </a:defRPr>
                </a:pPr>
                <a:endParaRPr lang="ja-JP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Sheet1!$A$2:$A$4</c:f>
              <c:strCache>
                <c:ptCount val="3"/>
                <c:pt idx="0">
                  <c:v>SEO</c:v>
                </c:pt>
                <c:pt idx="1">
                  <c:v>GEO</c:v>
                </c:pt>
                <c:pt idx="2">
                  <c:v>AIO</c:v>
                </c:pt>
              </c:strCache>
            </c:strRef>
          </c:cat>
          <c:val>
            <c:numRef>
              <c:f>Sheet1!$E$2:$E$4</c:f>
              <c:numCache>
                <c:formatCode>General</c:formatCode>
                <c:ptCount val="3"/>
                <c:pt idx="0">
                  <c:v>125</c:v>
                </c:pt>
                <c:pt idx="1">
                  <c:v>125</c:v>
                </c:pt>
                <c:pt idx="2">
                  <c:v>123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8E31-41C1-A7F0-D57704B65B96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50"/>
        <c:axId val="2094734554"/>
        <c:axId val="2094734552"/>
      </c:barChart>
      <c:catAx>
        <c:axId val="209473455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200" b="0" i="0" u="none" strike="noStrike">
                <a:solidFill>
                  <a:srgbClr val="6B7280"/>
                </a:solidFill>
                <a:latin typeface="Meiryo UI"/>
              </a:defRPr>
            </a:pPr>
            <a:endParaRPr lang="en-US"/>
          </a:p>
        </c:txPr>
        <c:crossAx val="2094734552"/>
        <c:crosses val="autoZero"/>
        <c:auto val="1"/>
        <c:lblAlgn val="ctr"/>
        <c:lblOffset val="100"/>
        <c:noMultiLvlLbl val="1"/>
      </c:catAx>
      <c:valAx>
        <c:axId val="2094734552"/>
        <c:scaling>
          <c:orientation val="minMax"/>
          <c:max val="250"/>
          <c:min val="0"/>
        </c:scaling>
        <c:delete val="0"/>
        <c:axPos val="l"/>
        <c:majorGridlines>
          <c:spPr>
            <a:ln w="6350" cap="flat">
              <a:solidFill>
                <a:srgbClr val="E5E7EB"/>
              </a:solidFill>
              <a:prstDash val="solid"/>
              <a:round/>
            </a:ln>
          </c:spPr>
        </c:majorGridlines>
        <c:numFmt formatCode="General" sourceLinked="0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900" b="0" i="0" u="none" strike="noStrike">
                <a:solidFill>
                  <a:srgbClr val="6B7280"/>
                </a:solidFill>
                <a:latin typeface="Meiryo UI"/>
              </a:defRPr>
            </a:pPr>
            <a:endParaRPr lang="en-US"/>
          </a:p>
        </c:txPr>
        <c:crossAx val="2094734554"/>
        <c:crosses val="autoZero"/>
        <c:crossBetween val="between"/>
        <c:majorUnit val="50"/>
      </c:valAx>
      <c:spPr>
        <a:noFill/>
        <a:ln>
          <a:noFill/>
        </a:ln>
        <a:effectLst/>
      </c:spPr>
    </c:plotArea>
    <c:legend>
      <c:legendPos val="b"/>
      <c:overlay val="0"/>
      <c:txPr>
        <a:bodyPr/>
        <a:lstStyle/>
        <a:p>
          <a:pPr>
            <a:defRPr sz="1100">
              <a:latin typeface="Meiryo UI"/>
              <a:cs typeface="Meiryo UI"/>
            </a:defRPr>
          </a:pPr>
          <a:endParaRPr lang="en-US"/>
        </a:p>
      </c:txPr>
    </c:legend>
    <c:plotVisOnly val="1"/>
    <c:dispBlanksAs val="span"/>
    <c:showDLblsOverMax val="1"/>
  </c:chart>
  <c:spPr>
    <a:noFill/>
    <a:ln>
      <a:noFill/>
    </a:ln>
    <a:effectLst/>
  </c:sp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ja-JP"/>
  <c:roundedCorners val="1"/>
  <c:style val="2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自社</c:v>
                </c:pt>
              </c:strCache>
            </c:strRef>
          </c:tx>
          <c:spPr>
            <a:solidFill>
              <a:srgbClr val="4F2E86"/>
            </a:solidFill>
            <a:effectLst/>
          </c:spPr>
          <c:invertIfNegative val="0"/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900" b="0" i="0" u="none" strike="noStrike">
                    <a:solidFill>
                      <a:srgbClr val="1F2937"/>
                    </a:solidFill>
                    <a:latin typeface="Meiryo UI"/>
                  </a:defRPr>
                </a:pPr>
                <a:endParaRPr lang="ja-JP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Sheet1!$A$2:$A$4</c:f>
              <c:strCache>
                <c:ptCount val="3"/>
                <c:pt idx="0">
                  <c:v>SEO</c:v>
                </c:pt>
                <c:pt idx="1">
                  <c:v>GEO</c:v>
                </c:pt>
                <c:pt idx="2">
                  <c:v>AIO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180</c:v>
                </c:pt>
                <c:pt idx="1">
                  <c:v>162</c:v>
                </c:pt>
                <c:pt idx="2">
                  <c:v>179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C94-4048-8322-817E88B63F70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競合1</c:v>
                </c:pt>
              </c:strCache>
            </c:strRef>
          </c:tx>
          <c:spPr>
            <a:solidFill>
              <a:srgbClr val="7B4FBF"/>
            </a:solidFill>
            <a:effectLst/>
          </c:spPr>
          <c:invertIfNegative val="0"/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900" b="0" i="0" u="none" strike="noStrike">
                    <a:solidFill>
                      <a:srgbClr val="1F2937"/>
                    </a:solidFill>
                    <a:latin typeface="Meiryo UI"/>
                  </a:defRPr>
                </a:pPr>
                <a:endParaRPr lang="ja-JP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Sheet1!$A$2:$A$4</c:f>
              <c:strCache>
                <c:ptCount val="3"/>
                <c:pt idx="0">
                  <c:v>SEO</c:v>
                </c:pt>
                <c:pt idx="1">
                  <c:v>GEO</c:v>
                </c:pt>
                <c:pt idx="2">
                  <c:v>AIO</c:v>
                </c:pt>
              </c:strCache>
            </c:strRef>
          </c:cat>
          <c:val>
            <c:numRef>
              <c:f>Sheet1!$C$2:$C$4</c:f>
              <c:numCache>
                <c:formatCode>General</c:formatCode>
                <c:ptCount val="3"/>
                <c:pt idx="0">
                  <c:v>197</c:v>
                </c:pt>
                <c:pt idx="1">
                  <c:v>196</c:v>
                </c:pt>
                <c:pt idx="2">
                  <c:v>202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6C94-4048-8322-817E88B63F70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競合2</c:v>
                </c:pt>
              </c:strCache>
            </c:strRef>
          </c:tx>
          <c:spPr>
            <a:solidFill>
              <a:srgbClr val="AE92DA"/>
            </a:solidFill>
            <a:effectLst/>
          </c:spPr>
          <c:invertIfNegative val="0"/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900" b="0" i="0" u="none" strike="noStrike">
                    <a:solidFill>
                      <a:srgbClr val="1F2937"/>
                    </a:solidFill>
                    <a:latin typeface="Meiryo UI"/>
                  </a:defRPr>
                </a:pPr>
                <a:endParaRPr lang="ja-JP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Sheet1!$A$2:$A$4</c:f>
              <c:strCache>
                <c:ptCount val="3"/>
                <c:pt idx="0">
                  <c:v>SEO</c:v>
                </c:pt>
                <c:pt idx="1">
                  <c:v>GEO</c:v>
                </c:pt>
                <c:pt idx="2">
                  <c:v>AIO</c:v>
                </c:pt>
              </c:strCache>
            </c:strRef>
          </c:cat>
          <c:val>
            <c:numRef>
              <c:f>Sheet1!$D$2:$D$4</c:f>
              <c:numCache>
                <c:formatCode>General</c:formatCode>
                <c:ptCount val="3"/>
                <c:pt idx="0">
                  <c:v>166</c:v>
                </c:pt>
                <c:pt idx="1">
                  <c:v>157</c:v>
                </c:pt>
                <c:pt idx="2">
                  <c:v>167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6C94-4048-8322-817E88B63F70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競合3</c:v>
                </c:pt>
              </c:strCache>
            </c:strRef>
          </c:tx>
          <c:spPr>
            <a:solidFill>
              <a:srgbClr val="D8CBEE"/>
            </a:solidFill>
            <a:effectLst/>
          </c:spPr>
          <c:invertIfNegative val="0"/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900" b="0" i="0" u="none" strike="noStrike">
                    <a:solidFill>
                      <a:srgbClr val="1F2937"/>
                    </a:solidFill>
                    <a:latin typeface="Meiryo UI"/>
                  </a:defRPr>
                </a:pPr>
                <a:endParaRPr lang="ja-JP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Sheet1!$A$2:$A$4</c:f>
              <c:strCache>
                <c:ptCount val="3"/>
                <c:pt idx="0">
                  <c:v>SEO</c:v>
                </c:pt>
                <c:pt idx="1">
                  <c:v>GEO</c:v>
                </c:pt>
                <c:pt idx="2">
                  <c:v>AIO</c:v>
                </c:pt>
              </c:strCache>
            </c:strRef>
          </c:cat>
          <c:val>
            <c:numRef>
              <c:f>Sheet1!$E$2:$E$4</c:f>
              <c:numCache>
                <c:formatCode>General</c:formatCode>
                <c:ptCount val="3"/>
                <c:pt idx="0">
                  <c:v>153</c:v>
                </c:pt>
                <c:pt idx="1">
                  <c:v>147</c:v>
                </c:pt>
                <c:pt idx="2">
                  <c:v>154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6C94-4048-8322-817E88B63F70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50"/>
        <c:axId val="2094734554"/>
        <c:axId val="2094734552"/>
      </c:barChart>
      <c:catAx>
        <c:axId val="209473455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200" b="0" i="0" u="none" strike="noStrike">
                <a:solidFill>
                  <a:srgbClr val="6B7280"/>
                </a:solidFill>
                <a:latin typeface="Meiryo UI"/>
              </a:defRPr>
            </a:pPr>
            <a:endParaRPr lang="en-US"/>
          </a:p>
        </c:txPr>
        <c:crossAx val="2094734552"/>
        <c:crosses val="autoZero"/>
        <c:auto val="1"/>
        <c:lblAlgn val="ctr"/>
        <c:lblOffset val="100"/>
        <c:noMultiLvlLbl val="1"/>
      </c:catAx>
      <c:valAx>
        <c:axId val="2094734552"/>
        <c:scaling>
          <c:orientation val="minMax"/>
          <c:max val="250"/>
          <c:min val="0"/>
        </c:scaling>
        <c:delete val="0"/>
        <c:axPos val="l"/>
        <c:majorGridlines>
          <c:spPr>
            <a:ln w="6350" cap="flat">
              <a:solidFill>
                <a:srgbClr val="E5E7EB"/>
              </a:solidFill>
              <a:prstDash val="solid"/>
              <a:round/>
            </a:ln>
          </c:spPr>
        </c:majorGridlines>
        <c:numFmt formatCode="General" sourceLinked="0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900" b="0" i="0" u="none" strike="noStrike">
                <a:solidFill>
                  <a:srgbClr val="6B7280"/>
                </a:solidFill>
                <a:latin typeface="Meiryo UI"/>
              </a:defRPr>
            </a:pPr>
            <a:endParaRPr lang="en-US"/>
          </a:p>
        </c:txPr>
        <c:crossAx val="2094734554"/>
        <c:crosses val="autoZero"/>
        <c:crossBetween val="between"/>
        <c:majorUnit val="50"/>
      </c:valAx>
      <c:spPr>
        <a:noFill/>
        <a:ln>
          <a:noFill/>
        </a:ln>
        <a:effectLst/>
      </c:spPr>
    </c:plotArea>
    <c:legend>
      <c:legendPos val="b"/>
      <c:overlay val="0"/>
      <c:txPr>
        <a:bodyPr/>
        <a:lstStyle/>
        <a:p>
          <a:pPr>
            <a:defRPr sz="1100">
              <a:latin typeface="Meiryo UI"/>
              <a:cs typeface="Meiryo UI"/>
            </a:defRPr>
          </a:pPr>
          <a:endParaRPr lang="en-US"/>
        </a:p>
      </c:txPr>
    </c:legend>
    <c:plotVisOnly val="1"/>
    <c:dispBlanksAs val="span"/>
    <c:showDLblsOverMax val="1"/>
  </c:chart>
  <c:spPr>
    <a:noFill/>
    <a:ln>
      <a:noFill/>
    </a:ln>
    <a:effectLst/>
  </c:sp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201593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s://example.com/" TargetMode="Externa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example.jp/" TargetMode="External"/><Relationship Id="rId5" Type="http://schemas.openxmlformats.org/officeDocument/2006/relationships/hyperlink" Target="https://example.org/" TargetMode="External"/><Relationship Id="rId4" Type="http://schemas.openxmlformats.org/officeDocument/2006/relationships/hyperlink" Target="https://example.net/" TargetMode="Externa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chemeClr val="accent5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5486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FFFFFF"/>
                </a:solidFill>
                <a:latin typeface="Meiryo UI" pitchFamily="34" charset="0"/>
                <a:ea typeface="Meiryo UI" pitchFamily="34" charset="-122"/>
                <a:cs typeface="Meiryo UI" pitchFamily="34" charset="-120"/>
              </a:rPr>
              <a:t>Audit2Build</a:t>
            </a:r>
            <a:endParaRPr lang="en-US" sz="2000" dirty="0"/>
          </a:p>
        </p:txBody>
      </p:sp>
      <p:sp>
        <p:nvSpPr>
          <p:cNvPr id="3" name="Text 1"/>
          <p:cNvSpPr txBox="1"/>
          <p:nvPr/>
        </p:nvSpPr>
        <p:spPr>
          <a:xfrm>
            <a:off x="731520" y="1600200"/>
            <a:ext cx="91440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rgbClr val="A7B4CC"/>
                </a:solidFill>
                <a:latin typeface="Meiryo UI" pitchFamily="34" charset="0"/>
                <a:ea typeface="Meiryo UI" pitchFamily="34" charset="-122"/>
                <a:cs typeface="Meiryo UI" pitchFamily="34" charset="-120"/>
              </a:rPr>
              <a:t>自社と競合3社の SEO・GEO・AIO 比較</a:t>
            </a:r>
            <a:endParaRPr lang="en-US" sz="1600" dirty="0"/>
          </a:p>
        </p:txBody>
      </p:sp>
      <p:sp>
        <p:nvSpPr>
          <p:cNvPr id="4" name="Text 2"/>
          <p:cNvSpPr txBox="1"/>
          <p:nvPr/>
        </p:nvSpPr>
        <p:spPr>
          <a:xfrm>
            <a:off x="731520" y="2011680"/>
            <a:ext cx="91440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4400" b="1" dirty="0">
                <a:solidFill>
                  <a:srgbClr val="FFFFFF"/>
                </a:solidFill>
                <a:latin typeface="Meiryo UI" pitchFamily="34" charset="0"/>
                <a:ea typeface="Meiryo UI" pitchFamily="34" charset="-122"/>
                <a:cs typeface="Meiryo UI" pitchFamily="34" charset="-120"/>
              </a:rPr>
              <a:t>競合比較レポート</a:t>
            </a:r>
            <a:endParaRPr lang="en-US" sz="4400" dirty="0"/>
          </a:p>
        </p:txBody>
      </p:sp>
      <p:sp>
        <p:nvSpPr>
          <p:cNvPr id="5" name="Text 3"/>
          <p:cNvSpPr txBox="1"/>
          <p:nvPr/>
        </p:nvSpPr>
        <p:spPr>
          <a:xfrm>
            <a:off x="731520" y="3017520"/>
            <a:ext cx="5486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A7B4CC"/>
                </a:solidFill>
                <a:latin typeface="Meiryo UI" pitchFamily="34" charset="0"/>
                <a:ea typeface="Meiryo UI" pitchFamily="34" charset="-122"/>
                <a:cs typeface="Meiryo UI" pitchFamily="34" charset="-120"/>
              </a:rPr>
              <a:t>診断日　</a:t>
            </a:r>
            <a:r>
              <a:rPr lang="en-US" sz="1400" dirty="0">
                <a:solidFill>
                  <a:srgbClr val="FFFFFF"/>
                </a:solidFill>
                <a:latin typeface="Meiryo UI" pitchFamily="34" charset="0"/>
                <a:ea typeface="Meiryo UI" pitchFamily="34" charset="-122"/>
                <a:cs typeface="Meiryo UI" pitchFamily="34" charset="-120"/>
              </a:rPr>
              <a:t>2026-09-17</a:t>
            </a:r>
            <a:endParaRPr lang="en-US" sz="1400" dirty="0"/>
          </a:p>
        </p:txBody>
      </p:sp>
      <p:sp>
        <p:nvSpPr>
          <p:cNvPr id="6" name="Text 4"/>
          <p:cNvSpPr txBox="1"/>
          <p:nvPr/>
        </p:nvSpPr>
        <p:spPr>
          <a:xfrm>
            <a:off x="731520" y="3611880"/>
            <a:ext cx="182880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A7B4CC"/>
                </a:solidFill>
                <a:latin typeface="Meiryo UI" pitchFamily="34" charset="0"/>
                <a:ea typeface="Meiryo UI" pitchFamily="34" charset="-122"/>
                <a:cs typeface="Meiryo UI" pitchFamily="34" charset="-120"/>
              </a:rPr>
              <a:t>案件名</a:t>
            </a:r>
            <a:endParaRPr lang="en-US" sz="1300" dirty="0"/>
          </a:p>
        </p:txBody>
      </p:sp>
      <p:sp>
        <p:nvSpPr>
          <p:cNvPr id="7" name="Shape 5"/>
          <p:cNvSpPr/>
          <p:nvPr/>
        </p:nvSpPr>
        <p:spPr>
          <a:xfrm>
            <a:off x="2560320" y="3611880"/>
            <a:ext cx="5120640" cy="402336"/>
          </a:xfrm>
          <a:prstGeom prst="roundRect">
            <a:avLst>
              <a:gd name="adj" fmla="val 11364"/>
            </a:avLst>
          </a:prstGeom>
          <a:solidFill>
            <a:srgbClr val="FFFFFF">
              <a:alpha val="10000"/>
            </a:srgbClr>
          </a:solidFill>
          <a:ln w="9525">
            <a:solidFill>
              <a:srgbClr val="5B6B8C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8" name="Text 6"/>
          <p:cNvSpPr txBox="1"/>
          <p:nvPr/>
        </p:nvSpPr>
        <p:spPr>
          <a:xfrm>
            <a:off x="2697480" y="3611880"/>
            <a:ext cx="484632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FFFFFF"/>
                </a:solidFill>
                <a:latin typeface="Meiryo UI" pitchFamily="34" charset="0"/>
                <a:ea typeface="Meiryo UI" pitchFamily="34" charset="-122"/>
                <a:cs typeface="Meiryo UI" pitchFamily="34" charset="-120"/>
              </a:rPr>
              <a:t>Webサイト改善検討（サンプル）</a:t>
            </a:r>
            <a:endParaRPr lang="en-US" sz="1300" dirty="0"/>
          </a:p>
        </p:txBody>
      </p:sp>
      <p:sp>
        <p:nvSpPr>
          <p:cNvPr id="9" name="Text 7"/>
          <p:cNvSpPr txBox="1"/>
          <p:nvPr/>
        </p:nvSpPr>
        <p:spPr>
          <a:xfrm>
            <a:off x="731520" y="4114800"/>
            <a:ext cx="182880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A7B4CC"/>
                </a:solidFill>
                <a:latin typeface="Meiryo UI" pitchFamily="34" charset="0"/>
                <a:ea typeface="Meiryo UI" pitchFamily="34" charset="-122"/>
                <a:cs typeface="Meiryo UI" pitchFamily="34" charset="-120"/>
              </a:rPr>
              <a:t>クライアント名</a:t>
            </a:r>
            <a:endParaRPr lang="en-US" sz="1300" dirty="0"/>
          </a:p>
        </p:txBody>
      </p:sp>
      <p:sp>
        <p:nvSpPr>
          <p:cNvPr id="10" name="Shape 8"/>
          <p:cNvSpPr/>
          <p:nvPr/>
        </p:nvSpPr>
        <p:spPr>
          <a:xfrm>
            <a:off x="2560320" y="4114800"/>
            <a:ext cx="5120640" cy="402336"/>
          </a:xfrm>
          <a:prstGeom prst="roundRect">
            <a:avLst>
              <a:gd name="adj" fmla="val 11364"/>
            </a:avLst>
          </a:prstGeom>
          <a:solidFill>
            <a:srgbClr val="FFFFFF">
              <a:alpha val="10000"/>
            </a:srgbClr>
          </a:solidFill>
          <a:ln w="9525">
            <a:solidFill>
              <a:srgbClr val="5B6B8C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11" name="Text 9"/>
          <p:cNvSpPr txBox="1"/>
          <p:nvPr/>
        </p:nvSpPr>
        <p:spPr>
          <a:xfrm>
            <a:off x="2697480" y="4114800"/>
            <a:ext cx="484632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FFFFFF"/>
                </a:solidFill>
                <a:latin typeface="Meiryo UI" pitchFamily="34" charset="0"/>
                <a:ea typeface="Meiryo UI" pitchFamily="34" charset="-122"/>
                <a:cs typeface="Meiryo UI" pitchFamily="34" charset="-120"/>
              </a:rPr>
              <a:t>サンプル株式会社</a:t>
            </a:r>
            <a:endParaRPr lang="en-US" sz="1300" dirty="0"/>
          </a:p>
        </p:txBody>
      </p:sp>
      <p:sp>
        <p:nvSpPr>
          <p:cNvPr id="12" name="Text 10"/>
          <p:cNvSpPr txBox="1"/>
          <p:nvPr/>
        </p:nvSpPr>
        <p:spPr>
          <a:xfrm>
            <a:off x="731520" y="4617720"/>
            <a:ext cx="182880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A7B4CC"/>
                </a:solidFill>
                <a:latin typeface="Meiryo UI" pitchFamily="34" charset="0"/>
                <a:ea typeface="Meiryo UI" pitchFamily="34" charset="-122"/>
                <a:cs typeface="Meiryo UI" pitchFamily="34" charset="-120"/>
              </a:rPr>
              <a:t>代理店名</a:t>
            </a:r>
            <a:endParaRPr lang="en-US" sz="1300" dirty="0"/>
          </a:p>
        </p:txBody>
      </p:sp>
      <p:sp>
        <p:nvSpPr>
          <p:cNvPr id="13" name="Shape 11"/>
          <p:cNvSpPr/>
          <p:nvPr/>
        </p:nvSpPr>
        <p:spPr>
          <a:xfrm>
            <a:off x="2560320" y="4617720"/>
            <a:ext cx="5120640" cy="402336"/>
          </a:xfrm>
          <a:prstGeom prst="roundRect">
            <a:avLst>
              <a:gd name="adj" fmla="val 11364"/>
            </a:avLst>
          </a:prstGeom>
          <a:solidFill>
            <a:srgbClr val="FFFFFF">
              <a:alpha val="10000"/>
            </a:srgbClr>
          </a:solidFill>
          <a:ln w="9525">
            <a:solidFill>
              <a:srgbClr val="5B6B8C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14" name="Text 12"/>
          <p:cNvSpPr txBox="1"/>
          <p:nvPr/>
        </p:nvSpPr>
        <p:spPr>
          <a:xfrm>
            <a:off x="2697480" y="4617720"/>
            <a:ext cx="484632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FFFFFF"/>
                </a:solidFill>
                <a:latin typeface="Meiryo UI" pitchFamily="34" charset="0"/>
                <a:ea typeface="Meiryo UI" pitchFamily="34" charset="-122"/>
                <a:cs typeface="Meiryo UI" pitchFamily="34" charset="-120"/>
              </a:rPr>
              <a:t>サンプル広告代理店</a:t>
            </a:r>
            <a:endParaRPr lang="en-US" sz="1300" dirty="0"/>
          </a:p>
        </p:txBody>
      </p:sp>
      <p:sp>
        <p:nvSpPr>
          <p:cNvPr id="15" name="Text 13"/>
          <p:cNvSpPr txBox="1"/>
          <p:nvPr/>
        </p:nvSpPr>
        <p:spPr>
          <a:xfrm>
            <a:off x="731520" y="5120640"/>
            <a:ext cx="182880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A7B4CC"/>
                </a:solidFill>
                <a:latin typeface="Meiryo UI" pitchFamily="34" charset="0"/>
                <a:ea typeface="Meiryo UI" pitchFamily="34" charset="-122"/>
                <a:cs typeface="Meiryo UI" pitchFamily="34" charset="-120"/>
              </a:rPr>
              <a:t>担当者</a:t>
            </a:r>
            <a:endParaRPr lang="en-US" sz="1300" dirty="0"/>
          </a:p>
        </p:txBody>
      </p:sp>
      <p:sp>
        <p:nvSpPr>
          <p:cNvPr id="16" name="Shape 14"/>
          <p:cNvSpPr/>
          <p:nvPr/>
        </p:nvSpPr>
        <p:spPr>
          <a:xfrm>
            <a:off x="2560320" y="5120640"/>
            <a:ext cx="5120640" cy="402336"/>
          </a:xfrm>
          <a:prstGeom prst="roundRect">
            <a:avLst>
              <a:gd name="adj" fmla="val 11364"/>
            </a:avLst>
          </a:prstGeom>
          <a:solidFill>
            <a:srgbClr val="FFFFFF">
              <a:alpha val="10000"/>
            </a:srgbClr>
          </a:solidFill>
          <a:ln w="9525">
            <a:solidFill>
              <a:srgbClr val="5B6B8C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17" name="Text 15"/>
          <p:cNvSpPr txBox="1"/>
          <p:nvPr/>
        </p:nvSpPr>
        <p:spPr>
          <a:xfrm>
            <a:off x="2697480" y="5120640"/>
            <a:ext cx="484632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FFFFFF"/>
                </a:solidFill>
                <a:latin typeface="Meiryo UI" pitchFamily="34" charset="0"/>
                <a:ea typeface="Meiryo UI" pitchFamily="34" charset="-122"/>
                <a:cs typeface="Meiryo UI" pitchFamily="34" charset="-120"/>
              </a:rPr>
              <a:t>山田 太郎（サンプル）</a:t>
            </a:r>
            <a:endParaRPr lang="en-US" sz="1300" dirty="0"/>
          </a:p>
        </p:txBody>
      </p:sp>
      <p:sp>
        <p:nvSpPr>
          <p:cNvPr id="18" name="Text 16"/>
          <p:cNvSpPr txBox="1"/>
          <p:nvPr/>
        </p:nvSpPr>
        <p:spPr>
          <a:xfrm>
            <a:off x="731520" y="5623560"/>
            <a:ext cx="182880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A7B4CC"/>
                </a:solidFill>
                <a:latin typeface="Meiryo UI" pitchFamily="34" charset="0"/>
                <a:ea typeface="Meiryo UI" pitchFamily="34" charset="-122"/>
                <a:cs typeface="Meiryo UI" pitchFamily="34" charset="-120"/>
              </a:rPr>
              <a:t>提出日</a:t>
            </a:r>
            <a:endParaRPr lang="en-US" sz="1300" dirty="0"/>
          </a:p>
        </p:txBody>
      </p:sp>
      <p:sp>
        <p:nvSpPr>
          <p:cNvPr id="19" name="Shape 17"/>
          <p:cNvSpPr/>
          <p:nvPr/>
        </p:nvSpPr>
        <p:spPr>
          <a:xfrm>
            <a:off x="2560320" y="5623560"/>
            <a:ext cx="5120640" cy="402336"/>
          </a:xfrm>
          <a:prstGeom prst="roundRect">
            <a:avLst>
              <a:gd name="adj" fmla="val 11364"/>
            </a:avLst>
          </a:prstGeom>
          <a:solidFill>
            <a:srgbClr val="FFFFFF">
              <a:alpha val="10000"/>
            </a:srgbClr>
          </a:solidFill>
          <a:ln w="9525">
            <a:solidFill>
              <a:srgbClr val="5B6B8C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20" name="Text 18"/>
          <p:cNvSpPr txBox="1"/>
          <p:nvPr/>
        </p:nvSpPr>
        <p:spPr>
          <a:xfrm>
            <a:off x="2697480" y="5623560"/>
            <a:ext cx="484632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FFFFFF"/>
                </a:solidFill>
                <a:latin typeface="Meiryo UI" pitchFamily="34" charset="0"/>
                <a:ea typeface="Meiryo UI" pitchFamily="34" charset="-122"/>
                <a:cs typeface="Meiryo UI" pitchFamily="34" charset="-120"/>
              </a:rPr>
              <a:t>2026-09-18</a:t>
            </a:r>
            <a:endParaRPr lang="en-US" sz="1300" dirty="0"/>
          </a:p>
        </p:txBody>
      </p:sp>
      <p:sp>
        <p:nvSpPr>
          <p:cNvPr id="21" name="Shape 19"/>
          <p:cNvSpPr/>
          <p:nvPr/>
        </p:nvSpPr>
        <p:spPr>
          <a:xfrm>
            <a:off x="9418320" y="5669280"/>
            <a:ext cx="548640" cy="548640"/>
          </a:xfrm>
          <a:prstGeom prst="ellipse">
            <a:avLst/>
          </a:prstGeom>
          <a:solidFill>
            <a:srgbClr val="2E9E5B"/>
          </a:solidFill>
          <a:ln w="12700">
            <a:solidFill>
              <a:srgbClr val="2E9E5B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22" name="Text 20"/>
          <p:cNvSpPr txBox="1"/>
          <p:nvPr/>
        </p:nvSpPr>
        <p:spPr>
          <a:xfrm>
            <a:off x="9418320" y="566928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FFFFFF"/>
                </a:solidFill>
                <a:latin typeface="Meiryo UI" pitchFamily="34" charset="0"/>
                <a:ea typeface="Meiryo UI" pitchFamily="34" charset="-122"/>
                <a:cs typeface="Meiryo UI" pitchFamily="34" charset="-120"/>
              </a:rPr>
              <a:t>G</a:t>
            </a:r>
            <a:endParaRPr lang="en-US" sz="2000" dirty="0"/>
          </a:p>
        </p:txBody>
      </p:sp>
      <p:sp>
        <p:nvSpPr>
          <p:cNvPr id="23" name="Shape 21"/>
          <p:cNvSpPr/>
          <p:nvPr/>
        </p:nvSpPr>
        <p:spPr>
          <a:xfrm>
            <a:off x="10149840" y="5669280"/>
            <a:ext cx="548640" cy="548640"/>
          </a:xfrm>
          <a:prstGeom prst="ellipse">
            <a:avLst/>
          </a:prstGeom>
          <a:solidFill>
            <a:srgbClr val="E8833A"/>
          </a:solidFill>
          <a:ln w="12700">
            <a:solidFill>
              <a:srgbClr val="E8833A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24" name="Text 22"/>
          <p:cNvSpPr txBox="1"/>
          <p:nvPr/>
        </p:nvSpPr>
        <p:spPr>
          <a:xfrm>
            <a:off x="10149840" y="566928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FFFFFF"/>
                </a:solidFill>
                <a:latin typeface="Meiryo UI" pitchFamily="34" charset="0"/>
                <a:ea typeface="Meiryo UI" pitchFamily="34" charset="-122"/>
                <a:cs typeface="Meiryo UI" pitchFamily="34" charset="-120"/>
              </a:rPr>
              <a:t>C</a:t>
            </a:r>
            <a:endParaRPr lang="en-US" sz="2000" dirty="0"/>
          </a:p>
        </p:txBody>
      </p:sp>
      <p:sp>
        <p:nvSpPr>
          <p:cNvPr id="25" name="Shape 23"/>
          <p:cNvSpPr/>
          <p:nvPr/>
        </p:nvSpPr>
        <p:spPr>
          <a:xfrm>
            <a:off x="10881360" y="5669280"/>
            <a:ext cx="548640" cy="548640"/>
          </a:xfrm>
          <a:prstGeom prst="ellipse">
            <a:avLst/>
          </a:prstGeom>
          <a:solidFill>
            <a:srgbClr val="7B4FBF"/>
          </a:solidFill>
          <a:ln w="12700">
            <a:solidFill>
              <a:srgbClr val="7B4FBF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26" name="Text 24"/>
          <p:cNvSpPr txBox="1"/>
          <p:nvPr/>
        </p:nvSpPr>
        <p:spPr>
          <a:xfrm>
            <a:off x="10881360" y="566928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FFFFFF"/>
                </a:solidFill>
                <a:latin typeface="Meiryo UI" pitchFamily="34" charset="0"/>
                <a:ea typeface="Meiryo UI" pitchFamily="34" charset="-122"/>
                <a:cs typeface="Meiryo UI" pitchFamily="34" charset="-120"/>
              </a:rPr>
              <a:t>G</a:t>
            </a:r>
            <a:endParaRPr lang="en-US" sz="2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20040"/>
            <a:ext cx="98755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1F2A44"/>
                </a:solidFill>
                <a:latin typeface="Meiryo UI" pitchFamily="34" charset="0"/>
                <a:ea typeface="Meiryo UI" pitchFamily="34" charset="-122"/>
                <a:cs typeface="Meiryo UI" pitchFamily="34" charset="-120"/>
              </a:rPr>
              <a:t>診断概要</a:t>
            </a:r>
            <a:endParaRPr lang="en-US" sz="26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932688"/>
            <a:ext cx="10058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6B7280"/>
                </a:solidFill>
                <a:latin typeface="Meiryo UI" pitchFamily="34" charset="0"/>
                <a:ea typeface="Meiryo UI" pitchFamily="34" charset="-122"/>
                <a:cs typeface="Meiryo UI" pitchFamily="34" charset="-120"/>
              </a:rPr>
              <a:t>自社と競合3社を、3つのAIがそれぞれ同じ25項目で評価しました</a:t>
            </a:r>
            <a:endParaRPr lang="en-US" sz="1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4652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9CA3AF"/>
                </a:solidFill>
                <a:latin typeface="Meiryo UI" pitchFamily="34" charset="0"/>
                <a:ea typeface="Meiryo UI" pitchFamily="34" charset="-122"/>
                <a:cs typeface="Meiryo UI" pitchFamily="34" charset="-120"/>
              </a:rPr>
              <a:t>Audit2Build｜競合比較レポート</a:t>
            </a:r>
            <a:endParaRPr lang="en-US" sz="900" dirty="0"/>
          </a:p>
        </p:txBody>
      </p:sp>
      <p:sp>
        <p:nvSpPr>
          <p:cNvPr id="5" name="Text 3"/>
          <p:cNvSpPr txBox="1"/>
          <p:nvPr/>
        </p:nvSpPr>
        <p:spPr>
          <a:xfrm>
            <a:off x="11155680" y="6446520"/>
            <a:ext cx="5029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9CA3AF"/>
                </a:solidFill>
                <a:latin typeface="Meiryo UI" pitchFamily="34" charset="0"/>
                <a:ea typeface="Meiryo UI" pitchFamily="34" charset="-122"/>
                <a:cs typeface="Meiryo UI" pitchFamily="34" charset="-120"/>
              </a:rPr>
              <a:t>2</a:t>
            </a:r>
            <a:endParaRPr lang="en-US" sz="900" dirty="0"/>
          </a:p>
        </p:txBody>
      </p:sp>
      <p:sp>
        <p:nvSpPr>
          <p:cNvPr id="6" name="Shape 4"/>
          <p:cNvSpPr/>
          <p:nvPr/>
        </p:nvSpPr>
        <p:spPr>
          <a:xfrm>
            <a:off x="8549640" y="6400800"/>
            <a:ext cx="2468880" cy="292608"/>
          </a:xfrm>
          <a:prstGeom prst="roundRect">
            <a:avLst>
              <a:gd name="adj" fmla="val 15625"/>
            </a:avLst>
          </a:prstGeom>
          <a:solidFill>
            <a:srgbClr val="FDECEA"/>
          </a:solidFill>
          <a:ln w="12700">
            <a:solidFill>
              <a:srgbClr val="FDECEA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7" name="Text 5"/>
          <p:cNvSpPr txBox="1"/>
          <p:nvPr/>
        </p:nvSpPr>
        <p:spPr>
          <a:xfrm>
            <a:off x="8549640" y="6400800"/>
            <a:ext cx="24688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50" b="1" dirty="0">
                <a:solidFill>
                  <a:srgbClr val="C0392B"/>
                </a:solidFill>
                <a:latin typeface="Meiryo UI" pitchFamily="34" charset="0"/>
                <a:ea typeface="Meiryo UI" pitchFamily="34" charset="-122"/>
                <a:cs typeface="Meiryo UI" pitchFamily="34" charset="-120"/>
              </a:rPr>
              <a:t>サンプル（見本用の仮データ）</a:t>
            </a:r>
            <a:endParaRPr lang="en-US" sz="950" dirty="0"/>
          </a:p>
        </p:txBody>
      </p:sp>
      <p:graphicFrame>
        <p:nvGraphicFramePr>
          <p:cNvPr id="8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554480"/>
          <a:ext cx="6949440" cy="2514600"/>
        </p:xfrm>
        <a:graphic>
          <a:graphicData uri="http://schemas.openxmlformats.org/drawingml/2006/table">
            <a:tbl>
              <a:tblPr/>
              <a:tblGrid>
                <a:gridCol w="118872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65176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10896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0292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Meiryo UI" pitchFamily="34" charset="0"/>
                          <a:ea typeface="Meiryo UI" pitchFamily="34" charset="-122"/>
                          <a:cs typeface="Meiryo UI" pitchFamily="34" charset="-120"/>
                        </a:rPr>
                        <a:t>区分</a:t>
                      </a:r>
                      <a:endParaRPr lang="en-US" sz="1300" dirty="0">
                        <a:latin typeface="Meiryo UI" charset="0"/>
                        <a:ea typeface="Meiryo UI" charset="0"/>
                        <a:cs typeface="Meiryo UI" charset="0"/>
                      </a:endParaRPr>
                    </a:p>
                  </a:txBody>
                  <a:tcPr marT="0" marB="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2A44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Meiryo UI" pitchFamily="34" charset="0"/>
                          <a:ea typeface="Meiryo UI" pitchFamily="34" charset="-122"/>
                          <a:cs typeface="Meiryo UI" pitchFamily="34" charset="-120"/>
                        </a:rPr>
                        <a:t>名称</a:t>
                      </a:r>
                      <a:endParaRPr lang="en-US" sz="1300" dirty="0">
                        <a:latin typeface="Meiryo UI" charset="0"/>
                        <a:ea typeface="Meiryo UI" charset="0"/>
                        <a:cs typeface="Meiryo UI" charset="0"/>
                      </a:endParaRPr>
                    </a:p>
                  </a:txBody>
                  <a:tcPr marT="0" marB="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2A44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Meiryo UI" pitchFamily="34" charset="0"/>
                          <a:ea typeface="Meiryo UI" pitchFamily="34" charset="-122"/>
                          <a:cs typeface="Meiryo UI" pitchFamily="34" charset="-120"/>
                        </a:rPr>
                        <a:t>URL</a:t>
                      </a:r>
                      <a:endParaRPr lang="en-US" sz="1300" dirty="0">
                        <a:latin typeface="Meiryo UI" charset="0"/>
                        <a:ea typeface="Meiryo UI" charset="0"/>
                        <a:cs typeface="Meiryo UI" charset="0"/>
                      </a:endParaRPr>
                    </a:p>
                  </a:txBody>
                  <a:tcPr marT="0" marB="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2A4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0292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300" b="1" dirty="0">
                          <a:solidFill>
                            <a:srgbClr val="1F2937"/>
                          </a:solidFill>
                          <a:latin typeface="Meiryo UI" pitchFamily="34" charset="0"/>
                          <a:ea typeface="Meiryo UI" pitchFamily="34" charset="-122"/>
                          <a:cs typeface="Meiryo UI" pitchFamily="34" charset="-120"/>
                        </a:rPr>
                        <a:t>自社</a:t>
                      </a:r>
                      <a:endParaRPr lang="en-US" sz="1300" dirty="0">
                        <a:latin typeface="Meiryo UI" charset="0"/>
                        <a:ea typeface="Meiryo UI" charset="0"/>
                        <a:cs typeface="Meiryo UI" charset="0"/>
                      </a:endParaRPr>
                    </a:p>
                  </a:txBody>
                  <a:tcPr marT="0" marB="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8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300" dirty="0">
                          <a:solidFill>
                            <a:srgbClr val="1F2937"/>
                          </a:solidFill>
                          <a:latin typeface="Meiryo UI" pitchFamily="34" charset="0"/>
                          <a:ea typeface="Meiryo UI" pitchFamily="34" charset="-122"/>
                          <a:cs typeface="Meiryo UI" pitchFamily="34" charset="-120"/>
                        </a:rPr>
                        <a:t>サンプル株式会社</a:t>
                      </a:r>
                      <a:endParaRPr lang="en-US" sz="1300" dirty="0">
                        <a:latin typeface="Meiryo UI" charset="0"/>
                        <a:ea typeface="Meiryo UI" charset="0"/>
                        <a:cs typeface="Meiryo UI" charset="0"/>
                      </a:endParaRPr>
                    </a:p>
                  </a:txBody>
                  <a:tcPr marT="0" marB="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300" dirty="0">
                          <a:solidFill>
                            <a:srgbClr val="1D4ED8"/>
                          </a:solidFill>
                          <a:latin typeface="Meiryo UI" pitchFamily="34" charset="0"/>
                          <a:ea typeface="Meiryo UI" pitchFamily="34" charset="-122"/>
                          <a:cs typeface="Meiryo UI" pitchFamily="34" charset="-120"/>
                        </a:rPr>
                        <a:t>https://example.com/</a:t>
                      </a:r>
                      <a:endParaRPr lang="en-US" sz="1300" dirty="0">
                        <a:latin typeface="Meiryo UI" charset="0"/>
                        <a:ea typeface="Meiryo UI" charset="0"/>
                        <a:cs typeface="Meiryo UI" charset="0"/>
                      </a:endParaRPr>
                    </a:p>
                  </a:txBody>
                  <a:tcPr marT="0" marB="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0292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300" b="1" dirty="0">
                          <a:solidFill>
                            <a:srgbClr val="1F2937"/>
                          </a:solidFill>
                          <a:latin typeface="Meiryo UI" pitchFamily="34" charset="0"/>
                          <a:ea typeface="Meiryo UI" pitchFamily="34" charset="-122"/>
                          <a:cs typeface="Meiryo UI" pitchFamily="34" charset="-120"/>
                        </a:rPr>
                        <a:t>競合1</a:t>
                      </a:r>
                      <a:endParaRPr lang="en-US" sz="1300" dirty="0">
                        <a:latin typeface="Meiryo UI" charset="0"/>
                        <a:ea typeface="Meiryo UI" charset="0"/>
                        <a:cs typeface="Meiryo UI" charset="0"/>
                      </a:endParaRPr>
                    </a:p>
                  </a:txBody>
                  <a:tcPr marT="0" marB="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300" dirty="0">
                          <a:solidFill>
                            <a:srgbClr val="1F2937"/>
                          </a:solidFill>
                          <a:latin typeface="Meiryo UI" pitchFamily="34" charset="0"/>
                          <a:ea typeface="Meiryo UI" pitchFamily="34" charset="-122"/>
                          <a:cs typeface="Meiryo UI" pitchFamily="34" charset="-120"/>
                        </a:rPr>
                        <a:t>競合サンプルA社</a:t>
                      </a:r>
                      <a:endParaRPr lang="en-US" sz="1300" dirty="0">
                        <a:latin typeface="Meiryo UI" charset="0"/>
                        <a:ea typeface="Meiryo UI" charset="0"/>
                        <a:cs typeface="Meiryo UI" charset="0"/>
                      </a:endParaRPr>
                    </a:p>
                  </a:txBody>
                  <a:tcPr marT="0" marB="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300" dirty="0">
                          <a:solidFill>
                            <a:srgbClr val="1D4ED8"/>
                          </a:solidFill>
                          <a:latin typeface="Meiryo UI" pitchFamily="34" charset="0"/>
                          <a:ea typeface="Meiryo UI" pitchFamily="34" charset="-122"/>
                          <a:cs typeface="Meiryo UI" pitchFamily="34" charset="-120"/>
                        </a:rPr>
                        <a:t>https://example.net/</a:t>
                      </a:r>
                      <a:endParaRPr lang="en-US" sz="1300" dirty="0">
                        <a:latin typeface="Meiryo UI" charset="0"/>
                        <a:ea typeface="Meiryo UI" charset="0"/>
                        <a:cs typeface="Meiryo UI" charset="0"/>
                      </a:endParaRPr>
                    </a:p>
                  </a:txBody>
                  <a:tcPr marT="0" marB="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0292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300" b="1" dirty="0">
                          <a:solidFill>
                            <a:srgbClr val="1F2937"/>
                          </a:solidFill>
                          <a:latin typeface="Meiryo UI" pitchFamily="34" charset="0"/>
                          <a:ea typeface="Meiryo UI" pitchFamily="34" charset="-122"/>
                          <a:cs typeface="Meiryo UI" pitchFamily="34" charset="-120"/>
                        </a:rPr>
                        <a:t>競合2</a:t>
                      </a:r>
                      <a:endParaRPr lang="en-US" sz="1300" dirty="0">
                        <a:latin typeface="Meiryo UI" charset="0"/>
                        <a:ea typeface="Meiryo UI" charset="0"/>
                        <a:cs typeface="Meiryo UI" charset="0"/>
                      </a:endParaRPr>
                    </a:p>
                  </a:txBody>
                  <a:tcPr marT="0" marB="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300" dirty="0">
                          <a:solidFill>
                            <a:srgbClr val="1F2937"/>
                          </a:solidFill>
                          <a:latin typeface="Meiryo UI" pitchFamily="34" charset="0"/>
                          <a:ea typeface="Meiryo UI" pitchFamily="34" charset="-122"/>
                          <a:cs typeface="Meiryo UI" pitchFamily="34" charset="-120"/>
                        </a:rPr>
                        <a:t>競合サンプルB社</a:t>
                      </a:r>
                      <a:endParaRPr lang="en-US" sz="1300" dirty="0">
                        <a:latin typeface="Meiryo UI" charset="0"/>
                        <a:ea typeface="Meiryo UI" charset="0"/>
                        <a:cs typeface="Meiryo UI" charset="0"/>
                      </a:endParaRPr>
                    </a:p>
                  </a:txBody>
                  <a:tcPr marT="0" marB="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300" dirty="0">
                          <a:solidFill>
                            <a:srgbClr val="1D4ED8"/>
                          </a:solidFill>
                          <a:latin typeface="Meiryo UI" pitchFamily="34" charset="0"/>
                          <a:ea typeface="Meiryo UI" pitchFamily="34" charset="-122"/>
                          <a:cs typeface="Meiryo UI" pitchFamily="34" charset="-120"/>
                        </a:rPr>
                        <a:t>https://example.org/</a:t>
                      </a:r>
                      <a:endParaRPr lang="en-US" sz="1300" dirty="0">
                        <a:latin typeface="Meiryo UI" charset="0"/>
                        <a:ea typeface="Meiryo UI" charset="0"/>
                        <a:cs typeface="Meiryo UI" charset="0"/>
                      </a:endParaRPr>
                    </a:p>
                  </a:txBody>
                  <a:tcPr marT="0" marB="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0292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300" b="1" dirty="0">
                          <a:solidFill>
                            <a:srgbClr val="1F2937"/>
                          </a:solidFill>
                          <a:latin typeface="Meiryo UI" pitchFamily="34" charset="0"/>
                          <a:ea typeface="Meiryo UI" pitchFamily="34" charset="-122"/>
                          <a:cs typeface="Meiryo UI" pitchFamily="34" charset="-120"/>
                        </a:rPr>
                        <a:t>競合3</a:t>
                      </a:r>
                      <a:endParaRPr lang="en-US" sz="1300" dirty="0">
                        <a:latin typeface="Meiryo UI" charset="0"/>
                        <a:ea typeface="Meiryo UI" charset="0"/>
                        <a:cs typeface="Meiryo UI" charset="0"/>
                      </a:endParaRPr>
                    </a:p>
                  </a:txBody>
                  <a:tcPr marT="0" marB="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300" dirty="0">
                          <a:solidFill>
                            <a:srgbClr val="1F2937"/>
                          </a:solidFill>
                          <a:latin typeface="Meiryo UI" pitchFamily="34" charset="0"/>
                          <a:ea typeface="Meiryo UI" pitchFamily="34" charset="-122"/>
                          <a:cs typeface="Meiryo UI" pitchFamily="34" charset="-120"/>
                        </a:rPr>
                        <a:t>競合サンプルC社</a:t>
                      </a:r>
                      <a:endParaRPr lang="en-US" sz="1300" dirty="0">
                        <a:latin typeface="Meiryo UI" charset="0"/>
                        <a:ea typeface="Meiryo UI" charset="0"/>
                        <a:cs typeface="Meiryo UI" charset="0"/>
                      </a:endParaRPr>
                    </a:p>
                  </a:txBody>
                  <a:tcPr marT="0" marB="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300" dirty="0">
                          <a:solidFill>
                            <a:srgbClr val="1D4ED8"/>
                          </a:solidFill>
                          <a:latin typeface="Meiryo UI" pitchFamily="34" charset="0"/>
                          <a:ea typeface="Meiryo UI" pitchFamily="34" charset="-122"/>
                          <a:cs typeface="Meiryo UI" pitchFamily="34" charset="-120"/>
                        </a:rPr>
                        <a:t>https://example.jp/</a:t>
                      </a:r>
                      <a:endParaRPr lang="en-US" sz="1300" dirty="0">
                        <a:latin typeface="Meiryo UI" charset="0"/>
                        <a:ea typeface="Meiryo UI" charset="0"/>
                        <a:cs typeface="Meiryo UI" charset="0"/>
                      </a:endParaRPr>
                    </a:p>
                  </a:txBody>
                  <a:tcPr marT="0" marB="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9" name="Shape 6"/>
          <p:cNvSpPr/>
          <p:nvPr/>
        </p:nvSpPr>
        <p:spPr>
          <a:xfrm>
            <a:off x="7863840" y="1554480"/>
            <a:ext cx="3794760" cy="4206240"/>
          </a:xfrm>
          <a:prstGeom prst="roundRect">
            <a:avLst>
              <a:gd name="adj" fmla="val 1928"/>
            </a:avLst>
          </a:prstGeom>
          <a:solidFill>
            <a:srgbClr val="F7F8FA"/>
          </a:solidFill>
          <a:ln w="9525">
            <a:solidFill>
              <a:srgbClr val="E5E7EB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10" name="Text 7"/>
          <p:cNvSpPr txBox="1"/>
          <p:nvPr/>
        </p:nvSpPr>
        <p:spPr>
          <a:xfrm>
            <a:off x="8092440" y="1737360"/>
            <a:ext cx="33832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1F2A44"/>
                </a:solidFill>
                <a:latin typeface="Meiryo UI" pitchFamily="34" charset="0"/>
                <a:ea typeface="Meiryo UI" pitchFamily="34" charset="-122"/>
                <a:cs typeface="Meiryo UI" pitchFamily="34" charset="-120"/>
              </a:rPr>
              <a:t>評価の方法</a:t>
            </a:r>
            <a:endParaRPr lang="en-US" sz="1500" dirty="0"/>
          </a:p>
        </p:txBody>
      </p:sp>
      <p:sp>
        <p:nvSpPr>
          <p:cNvPr id="11" name="Text 8"/>
          <p:cNvSpPr txBox="1"/>
          <p:nvPr/>
        </p:nvSpPr>
        <p:spPr>
          <a:xfrm>
            <a:off x="8092440" y="2194560"/>
            <a:ext cx="3383280" cy="3383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250" dirty="0">
                <a:solidFill>
                  <a:srgbClr val="1F2937"/>
                </a:solidFill>
                <a:latin typeface="Meiryo UI" pitchFamily="34" charset="0"/>
                <a:ea typeface="Meiryo UI" pitchFamily="34" charset="-122"/>
                <a:cs typeface="Meiryo UI" pitchFamily="34" charset="-120"/>
              </a:rPr>
              <a:t>評価AI：GPT・Claude・Grok</a:t>
            </a:r>
            <a:endParaRPr lang="en-US" sz="125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250" dirty="0">
                <a:solidFill>
                  <a:srgbClr val="1F2937"/>
                </a:solidFill>
                <a:latin typeface="Meiryo UI" pitchFamily="34" charset="0"/>
                <a:ea typeface="Meiryo UI" pitchFamily="34" charset="-122"/>
                <a:cs typeface="Meiryo UI" pitchFamily="34" charset="-120"/>
              </a:rPr>
              <a:t>観点：SEO（検索エンジン）／GEO（生成AI）／AIO（AIでの引用・回答）</a:t>
            </a:r>
            <a:endParaRPr lang="en-US" sz="125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250" dirty="0">
                <a:solidFill>
                  <a:srgbClr val="1F2937"/>
                </a:solidFill>
                <a:latin typeface="Meiryo UI" pitchFamily="34" charset="0"/>
                <a:ea typeface="Meiryo UI" pitchFamily="34" charset="-122"/>
                <a:cs typeface="Meiryo UI" pitchFamily="34" charset="-120"/>
              </a:rPr>
              <a:t>採点：25項目×10点＝各観点250点満点</a:t>
            </a:r>
            <a:endParaRPr lang="en-US" sz="125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250" dirty="0">
                <a:solidFill>
                  <a:srgbClr val="1F2937"/>
                </a:solidFill>
                <a:latin typeface="Meiryo UI" pitchFamily="34" charset="0"/>
                <a:ea typeface="Meiryo UI" pitchFamily="34" charset="-122"/>
                <a:cs typeface="Meiryo UI" pitchFamily="34" charset="-120"/>
              </a:rPr>
              <a:t>同じAIの評価の中で自社と競合を比較</a:t>
            </a:r>
            <a:endParaRPr lang="en-US" sz="125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250" dirty="0">
                <a:solidFill>
                  <a:srgbClr val="1F2937"/>
                </a:solidFill>
                <a:latin typeface="Meiryo UI" pitchFamily="34" charset="0"/>
                <a:ea typeface="Meiryo UI" pitchFamily="34" charset="-122"/>
                <a:cs typeface="Meiryo UI" pitchFamily="34" charset="-120"/>
              </a:rPr>
              <a:t>AIをまたいだ合算・平均・順位付けはしません</a:t>
            </a:r>
            <a:endParaRPr lang="en-US" sz="1250" dirty="0"/>
          </a:p>
        </p:txBody>
      </p:sp>
      <p:sp>
        <p:nvSpPr>
          <p:cNvPr id="12" name="Text 9"/>
          <p:cNvSpPr txBox="1"/>
          <p:nvPr/>
        </p:nvSpPr>
        <p:spPr>
          <a:xfrm>
            <a:off x="548640" y="4297680"/>
            <a:ext cx="69494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6B7280"/>
                </a:solidFill>
                <a:latin typeface="Meiryo UI" pitchFamily="34" charset="0"/>
                <a:ea typeface="Meiryo UI" pitchFamily="34" charset="-122"/>
                <a:cs typeface="Meiryo UI" pitchFamily="34" charset="-120"/>
              </a:rPr>
              <a:t>「差」＝自社の点数 − 競合3社の最高点。マイナスは競合に負けていることを示します。</a:t>
            </a:r>
            <a:endParaRPr lang="en-US" sz="1200" dirty="0"/>
          </a:p>
        </p:txBody>
      </p:sp>
      <p:sp>
        <p:nvSpPr>
          <p:cNvPr id="13" name="Text 10"/>
          <p:cNvSpPr txBox="1"/>
          <p:nvPr/>
        </p:nvSpPr>
        <p:spPr>
          <a:xfrm>
            <a:off x="548640" y="5806440"/>
            <a:ext cx="109728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6B7280"/>
                </a:solidFill>
                <a:latin typeface="Meiryo UI" pitchFamily="34" charset="0"/>
                <a:ea typeface="Meiryo UI" pitchFamily="34" charset="-122"/>
                <a:cs typeface="Meiryo UI" pitchFamily="34" charset="-120"/>
              </a:rPr>
              <a:t>※ 本資料は検索順位、生成AIでの掲載・引用、成果を保証するものではありません。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20040"/>
            <a:ext cx="98755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1F2A44"/>
                </a:solidFill>
                <a:latin typeface="Meiryo UI" pitchFamily="34" charset="0"/>
                <a:ea typeface="Meiryo UI" pitchFamily="34" charset="-122"/>
                <a:cs typeface="Meiryo UI" pitchFamily="34" charset="-120"/>
              </a:rPr>
              <a:t>サマリー</a:t>
            </a:r>
            <a:endParaRPr lang="en-US" sz="26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932688"/>
            <a:ext cx="10058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6B7280"/>
                </a:solidFill>
                <a:latin typeface="Meiryo UI" pitchFamily="34" charset="0"/>
                <a:ea typeface="Meiryo UI" pitchFamily="34" charset="-122"/>
                <a:cs typeface="Meiryo UI" pitchFamily="34" charset="-120"/>
              </a:rPr>
              <a:t>自社の点数と、競合3社の最高点との差（AIごと）</a:t>
            </a:r>
            <a:endParaRPr lang="en-US" sz="1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4652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9CA3AF"/>
                </a:solidFill>
                <a:latin typeface="Meiryo UI" pitchFamily="34" charset="0"/>
                <a:ea typeface="Meiryo UI" pitchFamily="34" charset="-122"/>
                <a:cs typeface="Meiryo UI" pitchFamily="34" charset="-120"/>
              </a:rPr>
              <a:t>Audit2Build｜競合比較レポート</a:t>
            </a:r>
            <a:endParaRPr lang="en-US" sz="900" dirty="0"/>
          </a:p>
        </p:txBody>
      </p:sp>
      <p:sp>
        <p:nvSpPr>
          <p:cNvPr id="5" name="Text 3"/>
          <p:cNvSpPr txBox="1"/>
          <p:nvPr/>
        </p:nvSpPr>
        <p:spPr>
          <a:xfrm>
            <a:off x="11155680" y="6446520"/>
            <a:ext cx="5029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9CA3AF"/>
                </a:solidFill>
                <a:latin typeface="Meiryo UI" pitchFamily="34" charset="0"/>
                <a:ea typeface="Meiryo UI" pitchFamily="34" charset="-122"/>
                <a:cs typeface="Meiryo UI" pitchFamily="34" charset="-120"/>
              </a:rPr>
              <a:t>3</a:t>
            </a:r>
            <a:endParaRPr lang="en-US" sz="900" dirty="0"/>
          </a:p>
        </p:txBody>
      </p:sp>
      <p:sp>
        <p:nvSpPr>
          <p:cNvPr id="6" name="Shape 4"/>
          <p:cNvSpPr/>
          <p:nvPr/>
        </p:nvSpPr>
        <p:spPr>
          <a:xfrm>
            <a:off x="8549640" y="6400800"/>
            <a:ext cx="2468880" cy="292608"/>
          </a:xfrm>
          <a:prstGeom prst="roundRect">
            <a:avLst>
              <a:gd name="adj" fmla="val 15625"/>
            </a:avLst>
          </a:prstGeom>
          <a:solidFill>
            <a:srgbClr val="FDECEA"/>
          </a:solidFill>
          <a:ln w="12700">
            <a:solidFill>
              <a:srgbClr val="FDECEA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7" name="Text 5"/>
          <p:cNvSpPr txBox="1"/>
          <p:nvPr/>
        </p:nvSpPr>
        <p:spPr>
          <a:xfrm>
            <a:off x="8549640" y="6400800"/>
            <a:ext cx="24688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50" b="1" dirty="0">
                <a:solidFill>
                  <a:srgbClr val="C0392B"/>
                </a:solidFill>
                <a:latin typeface="Meiryo UI" pitchFamily="34" charset="0"/>
                <a:ea typeface="Meiryo UI" pitchFamily="34" charset="-122"/>
                <a:cs typeface="Meiryo UI" pitchFamily="34" charset="-120"/>
              </a:rPr>
              <a:t>サンプル（見本用の仮データ）</a:t>
            </a:r>
            <a:endParaRPr lang="en-US" sz="950" dirty="0"/>
          </a:p>
        </p:txBody>
      </p:sp>
      <p:sp>
        <p:nvSpPr>
          <p:cNvPr id="8" name="Shape 6"/>
          <p:cNvSpPr/>
          <p:nvPr/>
        </p:nvSpPr>
        <p:spPr>
          <a:xfrm>
            <a:off x="548640" y="1463040"/>
            <a:ext cx="3611880" cy="4754880"/>
          </a:xfrm>
          <a:prstGeom prst="roundRect">
            <a:avLst>
              <a:gd name="adj" fmla="val 2025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9" name="Shape 7"/>
          <p:cNvSpPr/>
          <p:nvPr/>
        </p:nvSpPr>
        <p:spPr>
          <a:xfrm>
            <a:off x="777240" y="1645920"/>
            <a:ext cx="457200" cy="457200"/>
          </a:xfrm>
          <a:prstGeom prst="ellipse">
            <a:avLst/>
          </a:prstGeom>
          <a:solidFill>
            <a:srgbClr val="2E9E5B"/>
          </a:solidFill>
          <a:ln w="12700">
            <a:solidFill>
              <a:srgbClr val="2E9E5B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10" name="Text 8"/>
          <p:cNvSpPr txBox="1"/>
          <p:nvPr/>
        </p:nvSpPr>
        <p:spPr>
          <a:xfrm>
            <a:off x="777240" y="164592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  <a:latin typeface="Meiryo UI" pitchFamily="34" charset="0"/>
                <a:ea typeface="Meiryo UI" pitchFamily="34" charset="-122"/>
                <a:cs typeface="Meiryo UI" pitchFamily="34" charset="-120"/>
              </a:rPr>
              <a:t>G</a:t>
            </a:r>
            <a:endParaRPr lang="en-US" sz="1400" dirty="0"/>
          </a:p>
        </p:txBody>
      </p:sp>
      <p:sp>
        <p:nvSpPr>
          <p:cNvPr id="11" name="Text 9"/>
          <p:cNvSpPr txBox="1"/>
          <p:nvPr/>
        </p:nvSpPr>
        <p:spPr>
          <a:xfrm>
            <a:off x="1371600" y="1645920"/>
            <a:ext cx="25603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2E9E5B"/>
                </a:solidFill>
                <a:latin typeface="Meiryo UI" pitchFamily="34" charset="0"/>
                <a:ea typeface="Meiryo UI" pitchFamily="34" charset="-122"/>
                <a:cs typeface="Meiryo UI" pitchFamily="34" charset="-120"/>
              </a:rPr>
              <a:t>GPT</a:t>
            </a:r>
            <a:endParaRPr lang="en-US" sz="1800" dirty="0"/>
          </a:p>
        </p:txBody>
      </p:sp>
      <p:sp>
        <p:nvSpPr>
          <p:cNvPr id="12" name="Shape 10"/>
          <p:cNvSpPr/>
          <p:nvPr/>
        </p:nvSpPr>
        <p:spPr>
          <a:xfrm>
            <a:off x="777240" y="2331720"/>
            <a:ext cx="3154680" cy="1051560"/>
          </a:xfrm>
          <a:prstGeom prst="roundRect">
            <a:avLst>
              <a:gd name="adj" fmla="val 5217"/>
            </a:avLst>
          </a:prstGeom>
          <a:solidFill>
            <a:srgbClr val="E8F5EE"/>
          </a:solidFill>
          <a:ln w="12700">
            <a:solidFill>
              <a:srgbClr val="E8F5EE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13" name="Text 11"/>
          <p:cNvSpPr txBox="1"/>
          <p:nvPr/>
        </p:nvSpPr>
        <p:spPr>
          <a:xfrm>
            <a:off x="960120" y="2423160"/>
            <a:ext cx="914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6B7280"/>
                </a:solidFill>
                <a:latin typeface="Meiryo UI" pitchFamily="34" charset="0"/>
                <a:ea typeface="Meiryo UI" pitchFamily="34" charset="-122"/>
                <a:cs typeface="Meiryo UI" pitchFamily="34" charset="-120"/>
              </a:rPr>
              <a:t>SEO</a:t>
            </a:r>
            <a:endParaRPr lang="en-US" sz="1200" dirty="0"/>
          </a:p>
        </p:txBody>
      </p:sp>
      <p:sp>
        <p:nvSpPr>
          <p:cNvPr id="14" name="Text 12"/>
          <p:cNvSpPr txBox="1"/>
          <p:nvPr/>
        </p:nvSpPr>
        <p:spPr>
          <a:xfrm>
            <a:off x="960120" y="2715768"/>
            <a:ext cx="210312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2E9E5B"/>
                </a:solidFill>
                <a:latin typeface="Meiryo UI" pitchFamily="34" charset="0"/>
                <a:ea typeface="Meiryo UI" pitchFamily="34" charset="-122"/>
                <a:cs typeface="Meiryo UI" pitchFamily="34" charset="-120"/>
              </a:rPr>
              <a:t>146</a:t>
            </a:r>
            <a:r>
              <a:rPr lang="en-US" sz="1100" dirty="0">
                <a:solidFill>
                  <a:srgbClr val="6B7280"/>
                </a:solidFill>
                <a:latin typeface="Meiryo UI" pitchFamily="34" charset="0"/>
                <a:ea typeface="Meiryo UI" pitchFamily="34" charset="-122"/>
                <a:cs typeface="Meiryo UI" pitchFamily="34" charset="-120"/>
              </a:rPr>
              <a:t> / 250</a:t>
            </a:r>
            <a:r>
              <a:rPr lang="en-US" sz="1100" b="1" dirty="0">
                <a:solidFill>
                  <a:srgbClr val="2E9E5B"/>
                </a:solidFill>
                <a:latin typeface="Meiryo UI" pitchFamily="34" charset="0"/>
                <a:ea typeface="Meiryo UI" pitchFamily="34" charset="-122"/>
                <a:cs typeface="Meiryo UI" pitchFamily="34" charset="-120"/>
              </a:rPr>
              <a:t>  58.4/100</a:t>
            </a:r>
            <a:endParaRPr lang="en-US" sz="2800" dirty="0"/>
          </a:p>
        </p:txBody>
      </p:sp>
      <p:sp>
        <p:nvSpPr>
          <p:cNvPr id="15" name="Text 13"/>
          <p:cNvSpPr txBox="1"/>
          <p:nvPr/>
        </p:nvSpPr>
        <p:spPr>
          <a:xfrm>
            <a:off x="2560320" y="2404872"/>
            <a:ext cx="12344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6B7280"/>
                </a:solidFill>
                <a:latin typeface="Meiryo UI" pitchFamily="34" charset="0"/>
                <a:ea typeface="Meiryo UI" pitchFamily="34" charset="-122"/>
                <a:cs typeface="Meiryo UI" pitchFamily="34" charset="-120"/>
              </a:rPr>
              <a:t>競合最高との差</a:t>
            </a:r>
            <a:endParaRPr lang="en-US" sz="1000" dirty="0"/>
          </a:p>
          <a:p>
            <a:pPr marL="0" indent="0" algn="r">
              <a:buNone/>
            </a:pPr>
            <a:r>
              <a:rPr lang="en-US" sz="2000" b="1" dirty="0">
                <a:solidFill>
                  <a:srgbClr val="C0392B"/>
                </a:solidFill>
                <a:latin typeface="Meiryo UI" pitchFamily="34" charset="0"/>
                <a:ea typeface="Meiryo UI" pitchFamily="34" charset="-122"/>
                <a:cs typeface="Meiryo UI" pitchFamily="34" charset="-120"/>
              </a:rPr>
              <a:t>-31</a:t>
            </a:r>
            <a:endParaRPr lang="en-US" sz="1000" dirty="0"/>
          </a:p>
          <a:p>
            <a:pPr marL="0" indent="0" algn="r">
              <a:buNone/>
            </a:pPr>
            <a:r>
              <a:rPr lang="en-US" sz="1000" dirty="0">
                <a:solidFill>
                  <a:srgbClr val="1F2937"/>
                </a:solidFill>
                <a:latin typeface="Meiryo UI" pitchFamily="34" charset="0"/>
                <a:ea typeface="Meiryo UI" pitchFamily="34" charset="-122"/>
                <a:cs typeface="Meiryo UI" pitchFamily="34" charset="-120"/>
              </a:rPr>
              <a:t>4社中 3位</a:t>
            </a:r>
            <a:endParaRPr lang="en-US" sz="1000" dirty="0"/>
          </a:p>
        </p:txBody>
      </p:sp>
      <p:sp>
        <p:nvSpPr>
          <p:cNvPr id="16" name="Shape 14"/>
          <p:cNvSpPr/>
          <p:nvPr/>
        </p:nvSpPr>
        <p:spPr>
          <a:xfrm>
            <a:off x="777240" y="3520440"/>
            <a:ext cx="3154680" cy="1051560"/>
          </a:xfrm>
          <a:prstGeom prst="roundRect">
            <a:avLst>
              <a:gd name="adj" fmla="val 5217"/>
            </a:avLst>
          </a:prstGeom>
          <a:solidFill>
            <a:srgbClr val="E8F5EE"/>
          </a:solidFill>
          <a:ln w="12700">
            <a:solidFill>
              <a:srgbClr val="E8F5EE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17" name="Text 15"/>
          <p:cNvSpPr txBox="1"/>
          <p:nvPr/>
        </p:nvSpPr>
        <p:spPr>
          <a:xfrm>
            <a:off x="960120" y="3611880"/>
            <a:ext cx="914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6B7280"/>
                </a:solidFill>
                <a:latin typeface="Meiryo UI" pitchFamily="34" charset="0"/>
                <a:ea typeface="Meiryo UI" pitchFamily="34" charset="-122"/>
                <a:cs typeface="Meiryo UI" pitchFamily="34" charset="-120"/>
              </a:rPr>
              <a:t>GEO</a:t>
            </a:r>
            <a:endParaRPr lang="en-US" sz="1200" dirty="0"/>
          </a:p>
        </p:txBody>
      </p:sp>
      <p:sp>
        <p:nvSpPr>
          <p:cNvPr id="18" name="Text 16"/>
          <p:cNvSpPr txBox="1"/>
          <p:nvPr/>
        </p:nvSpPr>
        <p:spPr>
          <a:xfrm>
            <a:off x="960120" y="3904488"/>
            <a:ext cx="210312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2E9E5B"/>
                </a:solidFill>
                <a:latin typeface="Meiryo UI" pitchFamily="34" charset="0"/>
                <a:ea typeface="Meiryo UI" pitchFamily="34" charset="-122"/>
                <a:cs typeface="Meiryo UI" pitchFamily="34" charset="-120"/>
              </a:rPr>
              <a:t>160</a:t>
            </a:r>
            <a:r>
              <a:rPr lang="en-US" sz="1100" dirty="0">
                <a:solidFill>
                  <a:srgbClr val="6B7280"/>
                </a:solidFill>
                <a:latin typeface="Meiryo UI" pitchFamily="34" charset="0"/>
                <a:ea typeface="Meiryo UI" pitchFamily="34" charset="-122"/>
                <a:cs typeface="Meiryo UI" pitchFamily="34" charset="-120"/>
              </a:rPr>
              <a:t> / 250</a:t>
            </a:r>
            <a:r>
              <a:rPr lang="en-US" sz="1100" b="1" dirty="0">
                <a:solidFill>
                  <a:srgbClr val="2E9E5B"/>
                </a:solidFill>
                <a:latin typeface="Meiryo UI" pitchFamily="34" charset="0"/>
                <a:ea typeface="Meiryo UI" pitchFamily="34" charset="-122"/>
                <a:cs typeface="Meiryo UI" pitchFamily="34" charset="-120"/>
              </a:rPr>
              <a:t>  64.0/100</a:t>
            </a:r>
            <a:endParaRPr lang="en-US" sz="2800" dirty="0"/>
          </a:p>
        </p:txBody>
      </p:sp>
      <p:sp>
        <p:nvSpPr>
          <p:cNvPr id="19" name="Text 17"/>
          <p:cNvSpPr txBox="1"/>
          <p:nvPr/>
        </p:nvSpPr>
        <p:spPr>
          <a:xfrm>
            <a:off x="2560320" y="3593592"/>
            <a:ext cx="12344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6B7280"/>
                </a:solidFill>
                <a:latin typeface="Meiryo UI" pitchFamily="34" charset="0"/>
                <a:ea typeface="Meiryo UI" pitchFamily="34" charset="-122"/>
                <a:cs typeface="Meiryo UI" pitchFamily="34" charset="-120"/>
              </a:rPr>
              <a:t>競合最高との差</a:t>
            </a:r>
            <a:endParaRPr lang="en-US" sz="1000" dirty="0"/>
          </a:p>
          <a:p>
            <a:pPr marL="0" indent="0" algn="r">
              <a:buNone/>
            </a:pPr>
            <a:r>
              <a:rPr lang="en-US" sz="2000" b="1" dirty="0">
                <a:solidFill>
                  <a:srgbClr val="C0392B"/>
                </a:solidFill>
                <a:latin typeface="Meiryo UI" pitchFamily="34" charset="0"/>
                <a:ea typeface="Meiryo UI" pitchFamily="34" charset="-122"/>
                <a:cs typeface="Meiryo UI" pitchFamily="34" charset="-120"/>
              </a:rPr>
              <a:t>-7</a:t>
            </a:r>
            <a:endParaRPr lang="en-US" sz="1000" dirty="0"/>
          </a:p>
          <a:p>
            <a:pPr marL="0" indent="0" algn="r">
              <a:buNone/>
            </a:pPr>
            <a:r>
              <a:rPr lang="en-US" sz="1000" dirty="0">
                <a:solidFill>
                  <a:srgbClr val="1F2937"/>
                </a:solidFill>
                <a:latin typeface="Meiryo UI" pitchFamily="34" charset="0"/>
                <a:ea typeface="Meiryo UI" pitchFamily="34" charset="-122"/>
                <a:cs typeface="Meiryo UI" pitchFamily="34" charset="-120"/>
              </a:rPr>
              <a:t>4社中 2位</a:t>
            </a:r>
            <a:endParaRPr lang="en-US" sz="1000" dirty="0"/>
          </a:p>
        </p:txBody>
      </p:sp>
      <p:sp>
        <p:nvSpPr>
          <p:cNvPr id="20" name="Shape 18"/>
          <p:cNvSpPr/>
          <p:nvPr/>
        </p:nvSpPr>
        <p:spPr>
          <a:xfrm>
            <a:off x="777240" y="4709160"/>
            <a:ext cx="3154680" cy="1051560"/>
          </a:xfrm>
          <a:prstGeom prst="roundRect">
            <a:avLst>
              <a:gd name="adj" fmla="val 5217"/>
            </a:avLst>
          </a:prstGeom>
          <a:solidFill>
            <a:srgbClr val="E8F5EE"/>
          </a:solidFill>
          <a:ln w="12700">
            <a:solidFill>
              <a:srgbClr val="E8F5EE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21" name="Text 19"/>
          <p:cNvSpPr txBox="1"/>
          <p:nvPr/>
        </p:nvSpPr>
        <p:spPr>
          <a:xfrm>
            <a:off x="960120" y="4800600"/>
            <a:ext cx="914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6B7280"/>
                </a:solidFill>
                <a:latin typeface="Meiryo UI" pitchFamily="34" charset="0"/>
                <a:ea typeface="Meiryo UI" pitchFamily="34" charset="-122"/>
                <a:cs typeface="Meiryo UI" pitchFamily="34" charset="-120"/>
              </a:rPr>
              <a:t>AIO</a:t>
            </a:r>
            <a:endParaRPr lang="en-US" sz="1200" dirty="0"/>
          </a:p>
        </p:txBody>
      </p:sp>
      <p:sp>
        <p:nvSpPr>
          <p:cNvPr id="22" name="Text 20"/>
          <p:cNvSpPr txBox="1"/>
          <p:nvPr/>
        </p:nvSpPr>
        <p:spPr>
          <a:xfrm>
            <a:off x="960120" y="5093208"/>
            <a:ext cx="210312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2E9E5B"/>
                </a:solidFill>
                <a:latin typeface="Meiryo UI" pitchFamily="34" charset="0"/>
                <a:ea typeface="Meiryo UI" pitchFamily="34" charset="-122"/>
                <a:cs typeface="Meiryo UI" pitchFamily="34" charset="-120"/>
              </a:rPr>
              <a:t>160</a:t>
            </a:r>
            <a:r>
              <a:rPr lang="en-US" sz="1100" dirty="0">
                <a:solidFill>
                  <a:srgbClr val="6B7280"/>
                </a:solidFill>
                <a:latin typeface="Meiryo UI" pitchFamily="34" charset="0"/>
                <a:ea typeface="Meiryo UI" pitchFamily="34" charset="-122"/>
                <a:cs typeface="Meiryo UI" pitchFamily="34" charset="-120"/>
              </a:rPr>
              <a:t> / 250</a:t>
            </a:r>
            <a:r>
              <a:rPr lang="en-US" sz="1100" b="1" dirty="0">
                <a:solidFill>
                  <a:srgbClr val="2E9E5B"/>
                </a:solidFill>
                <a:latin typeface="Meiryo UI" pitchFamily="34" charset="0"/>
                <a:ea typeface="Meiryo UI" pitchFamily="34" charset="-122"/>
                <a:cs typeface="Meiryo UI" pitchFamily="34" charset="-120"/>
              </a:rPr>
              <a:t>  64.0/100</a:t>
            </a:r>
            <a:endParaRPr lang="en-US" sz="2800" dirty="0"/>
          </a:p>
        </p:txBody>
      </p:sp>
      <p:sp>
        <p:nvSpPr>
          <p:cNvPr id="23" name="Text 21"/>
          <p:cNvSpPr txBox="1"/>
          <p:nvPr/>
        </p:nvSpPr>
        <p:spPr>
          <a:xfrm>
            <a:off x="2560320" y="4782312"/>
            <a:ext cx="12344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6B7280"/>
                </a:solidFill>
                <a:latin typeface="Meiryo UI" pitchFamily="34" charset="0"/>
                <a:ea typeface="Meiryo UI" pitchFamily="34" charset="-122"/>
                <a:cs typeface="Meiryo UI" pitchFamily="34" charset="-120"/>
              </a:rPr>
              <a:t>競合最高との差</a:t>
            </a:r>
            <a:endParaRPr lang="en-US" sz="1000" dirty="0"/>
          </a:p>
          <a:p>
            <a:pPr marL="0" indent="0" algn="r">
              <a:buNone/>
            </a:pPr>
            <a:r>
              <a:rPr lang="en-US" sz="2000" b="1" dirty="0">
                <a:solidFill>
                  <a:srgbClr val="C0392B"/>
                </a:solidFill>
                <a:latin typeface="Meiryo UI" pitchFamily="34" charset="0"/>
                <a:ea typeface="Meiryo UI" pitchFamily="34" charset="-122"/>
                <a:cs typeface="Meiryo UI" pitchFamily="34" charset="-120"/>
              </a:rPr>
              <a:t>-22</a:t>
            </a:r>
            <a:endParaRPr lang="en-US" sz="1000" dirty="0"/>
          </a:p>
          <a:p>
            <a:pPr marL="0" indent="0" algn="r">
              <a:buNone/>
            </a:pPr>
            <a:r>
              <a:rPr lang="en-US" sz="1000" dirty="0">
                <a:solidFill>
                  <a:srgbClr val="1F2937"/>
                </a:solidFill>
                <a:latin typeface="Meiryo UI" pitchFamily="34" charset="0"/>
                <a:ea typeface="Meiryo UI" pitchFamily="34" charset="-122"/>
                <a:cs typeface="Meiryo UI" pitchFamily="34" charset="-120"/>
              </a:rPr>
              <a:t>4社中 2位</a:t>
            </a:r>
            <a:endParaRPr lang="en-US" sz="1000" dirty="0"/>
          </a:p>
        </p:txBody>
      </p:sp>
      <p:sp>
        <p:nvSpPr>
          <p:cNvPr id="24" name="Shape 22"/>
          <p:cNvSpPr/>
          <p:nvPr/>
        </p:nvSpPr>
        <p:spPr>
          <a:xfrm>
            <a:off x="4343400" y="1463040"/>
            <a:ext cx="3611880" cy="4754880"/>
          </a:xfrm>
          <a:prstGeom prst="roundRect">
            <a:avLst>
              <a:gd name="adj" fmla="val 2025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25" name="Shape 23"/>
          <p:cNvSpPr/>
          <p:nvPr/>
        </p:nvSpPr>
        <p:spPr>
          <a:xfrm>
            <a:off x="4572000" y="1645920"/>
            <a:ext cx="457200" cy="457200"/>
          </a:xfrm>
          <a:prstGeom prst="ellipse">
            <a:avLst/>
          </a:prstGeom>
          <a:solidFill>
            <a:srgbClr val="E8833A"/>
          </a:solidFill>
          <a:ln w="12700">
            <a:solidFill>
              <a:srgbClr val="E8833A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26" name="Text 24"/>
          <p:cNvSpPr txBox="1"/>
          <p:nvPr/>
        </p:nvSpPr>
        <p:spPr>
          <a:xfrm>
            <a:off x="4572000" y="164592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  <a:latin typeface="Meiryo UI" pitchFamily="34" charset="0"/>
                <a:ea typeface="Meiryo UI" pitchFamily="34" charset="-122"/>
                <a:cs typeface="Meiryo UI" pitchFamily="34" charset="-120"/>
              </a:rPr>
              <a:t>C</a:t>
            </a:r>
            <a:endParaRPr lang="en-US" sz="1400" dirty="0"/>
          </a:p>
        </p:txBody>
      </p:sp>
      <p:sp>
        <p:nvSpPr>
          <p:cNvPr id="27" name="Text 25"/>
          <p:cNvSpPr txBox="1"/>
          <p:nvPr/>
        </p:nvSpPr>
        <p:spPr>
          <a:xfrm>
            <a:off x="5166360" y="1645920"/>
            <a:ext cx="25603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E8833A"/>
                </a:solidFill>
                <a:latin typeface="Meiryo UI" pitchFamily="34" charset="0"/>
                <a:ea typeface="Meiryo UI" pitchFamily="34" charset="-122"/>
                <a:cs typeface="Meiryo UI" pitchFamily="34" charset="-120"/>
              </a:rPr>
              <a:t>Claude</a:t>
            </a:r>
            <a:endParaRPr lang="en-US" sz="1800" dirty="0"/>
          </a:p>
        </p:txBody>
      </p:sp>
      <p:sp>
        <p:nvSpPr>
          <p:cNvPr id="28" name="Shape 26"/>
          <p:cNvSpPr/>
          <p:nvPr/>
        </p:nvSpPr>
        <p:spPr>
          <a:xfrm>
            <a:off x="4572000" y="2331720"/>
            <a:ext cx="3154680" cy="1051560"/>
          </a:xfrm>
          <a:prstGeom prst="roundRect">
            <a:avLst>
              <a:gd name="adj" fmla="val 5217"/>
            </a:avLst>
          </a:prstGeom>
          <a:solidFill>
            <a:srgbClr val="FDF0E6"/>
          </a:solidFill>
          <a:ln w="12700">
            <a:solidFill>
              <a:srgbClr val="FDF0E6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29" name="Text 27"/>
          <p:cNvSpPr txBox="1"/>
          <p:nvPr/>
        </p:nvSpPr>
        <p:spPr>
          <a:xfrm>
            <a:off x="4754880" y="2423160"/>
            <a:ext cx="914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6B7280"/>
                </a:solidFill>
                <a:latin typeface="Meiryo UI" pitchFamily="34" charset="0"/>
                <a:ea typeface="Meiryo UI" pitchFamily="34" charset="-122"/>
                <a:cs typeface="Meiryo UI" pitchFamily="34" charset="-120"/>
              </a:rPr>
              <a:t>SEO</a:t>
            </a:r>
            <a:endParaRPr lang="en-US" sz="1200" dirty="0"/>
          </a:p>
        </p:txBody>
      </p:sp>
      <p:sp>
        <p:nvSpPr>
          <p:cNvPr id="30" name="Text 28"/>
          <p:cNvSpPr txBox="1"/>
          <p:nvPr/>
        </p:nvSpPr>
        <p:spPr>
          <a:xfrm>
            <a:off x="4754880" y="2715768"/>
            <a:ext cx="210312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E8833A"/>
                </a:solidFill>
                <a:latin typeface="Meiryo UI" pitchFamily="34" charset="0"/>
                <a:ea typeface="Meiryo UI" pitchFamily="34" charset="-122"/>
                <a:cs typeface="Meiryo UI" pitchFamily="34" charset="-120"/>
              </a:rPr>
              <a:t>155</a:t>
            </a:r>
            <a:r>
              <a:rPr lang="en-US" sz="1100" dirty="0">
                <a:solidFill>
                  <a:srgbClr val="6B7280"/>
                </a:solidFill>
                <a:latin typeface="Meiryo UI" pitchFamily="34" charset="0"/>
                <a:ea typeface="Meiryo UI" pitchFamily="34" charset="-122"/>
                <a:cs typeface="Meiryo UI" pitchFamily="34" charset="-120"/>
              </a:rPr>
              <a:t> / 250</a:t>
            </a:r>
            <a:r>
              <a:rPr lang="en-US" sz="1100" b="1" dirty="0">
                <a:solidFill>
                  <a:srgbClr val="E8833A"/>
                </a:solidFill>
                <a:latin typeface="Meiryo UI" pitchFamily="34" charset="0"/>
                <a:ea typeface="Meiryo UI" pitchFamily="34" charset="-122"/>
                <a:cs typeface="Meiryo UI" pitchFamily="34" charset="-120"/>
              </a:rPr>
              <a:t>  62.0/100</a:t>
            </a:r>
            <a:endParaRPr lang="en-US" sz="2800" dirty="0"/>
          </a:p>
        </p:txBody>
      </p:sp>
      <p:sp>
        <p:nvSpPr>
          <p:cNvPr id="31" name="Text 29"/>
          <p:cNvSpPr txBox="1"/>
          <p:nvPr/>
        </p:nvSpPr>
        <p:spPr>
          <a:xfrm>
            <a:off x="6355080" y="2404872"/>
            <a:ext cx="12344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6B7280"/>
                </a:solidFill>
                <a:latin typeface="Meiryo UI" pitchFamily="34" charset="0"/>
                <a:ea typeface="Meiryo UI" pitchFamily="34" charset="-122"/>
                <a:cs typeface="Meiryo UI" pitchFamily="34" charset="-120"/>
              </a:rPr>
              <a:t>競合最高との差</a:t>
            </a:r>
            <a:endParaRPr lang="en-US" sz="1000" dirty="0"/>
          </a:p>
          <a:p>
            <a:pPr marL="0" indent="0" algn="r">
              <a:buNone/>
            </a:pPr>
            <a:r>
              <a:rPr lang="en-US" sz="2000" b="1" dirty="0">
                <a:solidFill>
                  <a:srgbClr val="C0392B"/>
                </a:solidFill>
                <a:latin typeface="Meiryo UI" pitchFamily="34" charset="0"/>
                <a:ea typeface="Meiryo UI" pitchFamily="34" charset="-122"/>
                <a:cs typeface="Meiryo UI" pitchFamily="34" charset="-120"/>
              </a:rPr>
              <a:t>-4</a:t>
            </a:r>
            <a:endParaRPr lang="en-US" sz="1000" dirty="0"/>
          </a:p>
          <a:p>
            <a:pPr marL="0" indent="0" algn="r">
              <a:buNone/>
            </a:pPr>
            <a:r>
              <a:rPr lang="en-US" sz="1000" dirty="0">
                <a:solidFill>
                  <a:srgbClr val="1F2937"/>
                </a:solidFill>
                <a:latin typeface="Meiryo UI" pitchFamily="34" charset="0"/>
                <a:ea typeface="Meiryo UI" pitchFamily="34" charset="-122"/>
                <a:cs typeface="Meiryo UI" pitchFamily="34" charset="-120"/>
              </a:rPr>
              <a:t>4社中 2位</a:t>
            </a:r>
            <a:endParaRPr lang="en-US" sz="1000" dirty="0"/>
          </a:p>
        </p:txBody>
      </p:sp>
      <p:sp>
        <p:nvSpPr>
          <p:cNvPr id="32" name="Shape 30"/>
          <p:cNvSpPr/>
          <p:nvPr/>
        </p:nvSpPr>
        <p:spPr>
          <a:xfrm>
            <a:off x="4572000" y="3520440"/>
            <a:ext cx="3154680" cy="1051560"/>
          </a:xfrm>
          <a:prstGeom prst="roundRect">
            <a:avLst>
              <a:gd name="adj" fmla="val 5217"/>
            </a:avLst>
          </a:prstGeom>
          <a:solidFill>
            <a:srgbClr val="FDF0E6"/>
          </a:solidFill>
          <a:ln w="12700">
            <a:solidFill>
              <a:srgbClr val="FDF0E6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33" name="Text 31"/>
          <p:cNvSpPr txBox="1"/>
          <p:nvPr/>
        </p:nvSpPr>
        <p:spPr>
          <a:xfrm>
            <a:off x="4754880" y="3611880"/>
            <a:ext cx="914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6B7280"/>
                </a:solidFill>
                <a:latin typeface="Meiryo UI" pitchFamily="34" charset="0"/>
                <a:ea typeface="Meiryo UI" pitchFamily="34" charset="-122"/>
                <a:cs typeface="Meiryo UI" pitchFamily="34" charset="-120"/>
              </a:rPr>
              <a:t>GEO</a:t>
            </a:r>
            <a:endParaRPr lang="en-US" sz="1200" dirty="0"/>
          </a:p>
        </p:txBody>
      </p:sp>
      <p:sp>
        <p:nvSpPr>
          <p:cNvPr id="34" name="Text 32"/>
          <p:cNvSpPr txBox="1"/>
          <p:nvPr/>
        </p:nvSpPr>
        <p:spPr>
          <a:xfrm>
            <a:off x="4754880" y="3904488"/>
            <a:ext cx="210312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E8833A"/>
                </a:solidFill>
                <a:latin typeface="Meiryo UI" pitchFamily="34" charset="0"/>
                <a:ea typeface="Meiryo UI" pitchFamily="34" charset="-122"/>
                <a:cs typeface="Meiryo UI" pitchFamily="34" charset="-120"/>
              </a:rPr>
              <a:t>155</a:t>
            </a:r>
            <a:r>
              <a:rPr lang="en-US" sz="1100" dirty="0">
                <a:solidFill>
                  <a:srgbClr val="6B7280"/>
                </a:solidFill>
                <a:latin typeface="Meiryo UI" pitchFamily="34" charset="0"/>
                <a:ea typeface="Meiryo UI" pitchFamily="34" charset="-122"/>
                <a:cs typeface="Meiryo UI" pitchFamily="34" charset="-120"/>
              </a:rPr>
              <a:t> / 250</a:t>
            </a:r>
            <a:r>
              <a:rPr lang="en-US" sz="1100" b="1" dirty="0">
                <a:solidFill>
                  <a:srgbClr val="E8833A"/>
                </a:solidFill>
                <a:latin typeface="Meiryo UI" pitchFamily="34" charset="0"/>
                <a:ea typeface="Meiryo UI" pitchFamily="34" charset="-122"/>
                <a:cs typeface="Meiryo UI" pitchFamily="34" charset="-120"/>
              </a:rPr>
              <a:t>  62.0/100</a:t>
            </a:r>
            <a:endParaRPr lang="en-US" sz="2800" dirty="0"/>
          </a:p>
        </p:txBody>
      </p:sp>
      <p:sp>
        <p:nvSpPr>
          <p:cNvPr id="35" name="Text 33"/>
          <p:cNvSpPr txBox="1"/>
          <p:nvPr/>
        </p:nvSpPr>
        <p:spPr>
          <a:xfrm>
            <a:off x="6355080" y="3593592"/>
            <a:ext cx="12344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6B7280"/>
                </a:solidFill>
                <a:latin typeface="Meiryo UI" pitchFamily="34" charset="0"/>
                <a:ea typeface="Meiryo UI" pitchFamily="34" charset="-122"/>
                <a:cs typeface="Meiryo UI" pitchFamily="34" charset="-120"/>
              </a:rPr>
              <a:t>競合最高との差</a:t>
            </a:r>
            <a:endParaRPr lang="en-US" sz="1000" dirty="0"/>
          </a:p>
          <a:p>
            <a:pPr marL="0" indent="0" algn="r">
              <a:buNone/>
            </a:pPr>
            <a:r>
              <a:rPr lang="en-US" sz="2000" b="1" dirty="0">
                <a:solidFill>
                  <a:srgbClr val="C0392B"/>
                </a:solidFill>
                <a:latin typeface="Meiryo UI" pitchFamily="34" charset="0"/>
                <a:ea typeface="Meiryo UI" pitchFamily="34" charset="-122"/>
                <a:cs typeface="Meiryo UI" pitchFamily="34" charset="-120"/>
              </a:rPr>
              <a:t>-12</a:t>
            </a:r>
            <a:endParaRPr lang="en-US" sz="1000" dirty="0"/>
          </a:p>
          <a:p>
            <a:pPr marL="0" indent="0" algn="r">
              <a:buNone/>
            </a:pPr>
            <a:r>
              <a:rPr lang="en-US" sz="1000" dirty="0">
                <a:solidFill>
                  <a:srgbClr val="1F2937"/>
                </a:solidFill>
                <a:latin typeface="Meiryo UI" pitchFamily="34" charset="0"/>
                <a:ea typeface="Meiryo UI" pitchFamily="34" charset="-122"/>
                <a:cs typeface="Meiryo UI" pitchFamily="34" charset="-120"/>
              </a:rPr>
              <a:t>4社中 2位</a:t>
            </a:r>
            <a:endParaRPr lang="en-US" sz="1000" dirty="0"/>
          </a:p>
        </p:txBody>
      </p:sp>
      <p:sp>
        <p:nvSpPr>
          <p:cNvPr id="36" name="Shape 34"/>
          <p:cNvSpPr/>
          <p:nvPr/>
        </p:nvSpPr>
        <p:spPr>
          <a:xfrm>
            <a:off x="4572000" y="4709160"/>
            <a:ext cx="3154680" cy="1051560"/>
          </a:xfrm>
          <a:prstGeom prst="roundRect">
            <a:avLst>
              <a:gd name="adj" fmla="val 5217"/>
            </a:avLst>
          </a:prstGeom>
          <a:solidFill>
            <a:srgbClr val="FDF0E6"/>
          </a:solidFill>
          <a:ln w="12700">
            <a:solidFill>
              <a:srgbClr val="FDF0E6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37" name="Text 35"/>
          <p:cNvSpPr txBox="1"/>
          <p:nvPr/>
        </p:nvSpPr>
        <p:spPr>
          <a:xfrm>
            <a:off x="4754880" y="4800600"/>
            <a:ext cx="914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6B7280"/>
                </a:solidFill>
                <a:latin typeface="Meiryo UI" pitchFamily="34" charset="0"/>
                <a:ea typeface="Meiryo UI" pitchFamily="34" charset="-122"/>
                <a:cs typeface="Meiryo UI" pitchFamily="34" charset="-120"/>
              </a:rPr>
              <a:t>AIO</a:t>
            </a:r>
            <a:endParaRPr lang="en-US" sz="1200" dirty="0"/>
          </a:p>
        </p:txBody>
      </p:sp>
      <p:sp>
        <p:nvSpPr>
          <p:cNvPr id="38" name="Text 36"/>
          <p:cNvSpPr txBox="1"/>
          <p:nvPr/>
        </p:nvSpPr>
        <p:spPr>
          <a:xfrm>
            <a:off x="4754880" y="5093208"/>
            <a:ext cx="210312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E8833A"/>
                </a:solidFill>
                <a:latin typeface="Meiryo UI" pitchFamily="34" charset="0"/>
                <a:ea typeface="Meiryo UI" pitchFamily="34" charset="-122"/>
                <a:cs typeface="Meiryo UI" pitchFamily="34" charset="-120"/>
              </a:rPr>
              <a:t>147</a:t>
            </a:r>
            <a:r>
              <a:rPr lang="en-US" sz="1100" dirty="0">
                <a:solidFill>
                  <a:srgbClr val="6B7280"/>
                </a:solidFill>
                <a:latin typeface="Meiryo UI" pitchFamily="34" charset="0"/>
                <a:ea typeface="Meiryo UI" pitchFamily="34" charset="-122"/>
                <a:cs typeface="Meiryo UI" pitchFamily="34" charset="-120"/>
              </a:rPr>
              <a:t> / 250</a:t>
            </a:r>
            <a:r>
              <a:rPr lang="en-US" sz="1100" b="1" dirty="0">
                <a:solidFill>
                  <a:srgbClr val="E8833A"/>
                </a:solidFill>
                <a:latin typeface="Meiryo UI" pitchFamily="34" charset="0"/>
                <a:ea typeface="Meiryo UI" pitchFamily="34" charset="-122"/>
                <a:cs typeface="Meiryo UI" pitchFamily="34" charset="-120"/>
              </a:rPr>
              <a:t>  58.8/100</a:t>
            </a:r>
            <a:endParaRPr lang="en-US" sz="2800" dirty="0"/>
          </a:p>
        </p:txBody>
      </p:sp>
      <p:sp>
        <p:nvSpPr>
          <p:cNvPr id="39" name="Text 37"/>
          <p:cNvSpPr txBox="1"/>
          <p:nvPr/>
        </p:nvSpPr>
        <p:spPr>
          <a:xfrm>
            <a:off x="6355080" y="4782312"/>
            <a:ext cx="12344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6B7280"/>
                </a:solidFill>
                <a:latin typeface="Meiryo UI" pitchFamily="34" charset="0"/>
                <a:ea typeface="Meiryo UI" pitchFamily="34" charset="-122"/>
                <a:cs typeface="Meiryo UI" pitchFamily="34" charset="-120"/>
              </a:rPr>
              <a:t>競合最高との差</a:t>
            </a:r>
            <a:endParaRPr lang="en-US" sz="1000" dirty="0"/>
          </a:p>
          <a:p>
            <a:pPr marL="0" indent="0" algn="r">
              <a:buNone/>
            </a:pPr>
            <a:r>
              <a:rPr lang="en-US" sz="2000" b="1" dirty="0">
                <a:solidFill>
                  <a:srgbClr val="C0392B"/>
                </a:solidFill>
                <a:latin typeface="Meiryo UI" pitchFamily="34" charset="0"/>
                <a:ea typeface="Meiryo UI" pitchFamily="34" charset="-122"/>
                <a:cs typeface="Meiryo UI" pitchFamily="34" charset="-120"/>
              </a:rPr>
              <a:t>-15</a:t>
            </a:r>
            <a:endParaRPr lang="en-US" sz="1000" dirty="0"/>
          </a:p>
          <a:p>
            <a:pPr marL="0" indent="0" algn="r">
              <a:buNone/>
            </a:pPr>
            <a:r>
              <a:rPr lang="en-US" sz="1000" dirty="0">
                <a:solidFill>
                  <a:srgbClr val="1F2937"/>
                </a:solidFill>
                <a:latin typeface="Meiryo UI" pitchFamily="34" charset="0"/>
                <a:ea typeface="Meiryo UI" pitchFamily="34" charset="-122"/>
                <a:cs typeface="Meiryo UI" pitchFamily="34" charset="-120"/>
              </a:rPr>
              <a:t>4社中 2位</a:t>
            </a:r>
            <a:endParaRPr lang="en-US" sz="1000" dirty="0"/>
          </a:p>
        </p:txBody>
      </p:sp>
      <p:sp>
        <p:nvSpPr>
          <p:cNvPr id="40" name="Shape 38"/>
          <p:cNvSpPr/>
          <p:nvPr/>
        </p:nvSpPr>
        <p:spPr>
          <a:xfrm>
            <a:off x="8138160" y="1463040"/>
            <a:ext cx="3611880" cy="4754880"/>
          </a:xfrm>
          <a:prstGeom prst="roundRect">
            <a:avLst>
              <a:gd name="adj" fmla="val 2025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41" name="Shape 39"/>
          <p:cNvSpPr/>
          <p:nvPr/>
        </p:nvSpPr>
        <p:spPr>
          <a:xfrm>
            <a:off x="8366760" y="1645920"/>
            <a:ext cx="457200" cy="457200"/>
          </a:xfrm>
          <a:prstGeom prst="ellipse">
            <a:avLst/>
          </a:prstGeom>
          <a:solidFill>
            <a:srgbClr val="7B4FBF"/>
          </a:solidFill>
          <a:ln w="12700">
            <a:solidFill>
              <a:srgbClr val="7B4FBF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42" name="Text 40"/>
          <p:cNvSpPr txBox="1"/>
          <p:nvPr/>
        </p:nvSpPr>
        <p:spPr>
          <a:xfrm>
            <a:off x="8366760" y="164592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  <a:latin typeface="Meiryo UI" pitchFamily="34" charset="0"/>
                <a:ea typeface="Meiryo UI" pitchFamily="34" charset="-122"/>
                <a:cs typeface="Meiryo UI" pitchFamily="34" charset="-120"/>
              </a:rPr>
              <a:t>G</a:t>
            </a:r>
            <a:endParaRPr lang="en-US" sz="1400" dirty="0"/>
          </a:p>
        </p:txBody>
      </p:sp>
      <p:sp>
        <p:nvSpPr>
          <p:cNvPr id="43" name="Text 41"/>
          <p:cNvSpPr txBox="1"/>
          <p:nvPr/>
        </p:nvSpPr>
        <p:spPr>
          <a:xfrm>
            <a:off x="8961120" y="1645920"/>
            <a:ext cx="25603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7B4FBF"/>
                </a:solidFill>
                <a:latin typeface="Meiryo UI" pitchFamily="34" charset="0"/>
                <a:ea typeface="Meiryo UI" pitchFamily="34" charset="-122"/>
                <a:cs typeface="Meiryo UI" pitchFamily="34" charset="-120"/>
              </a:rPr>
              <a:t>Grok</a:t>
            </a:r>
            <a:endParaRPr lang="en-US" sz="1800" dirty="0"/>
          </a:p>
        </p:txBody>
      </p:sp>
      <p:sp>
        <p:nvSpPr>
          <p:cNvPr id="44" name="Shape 42"/>
          <p:cNvSpPr/>
          <p:nvPr/>
        </p:nvSpPr>
        <p:spPr>
          <a:xfrm>
            <a:off x="8366760" y="2331720"/>
            <a:ext cx="3154680" cy="1051560"/>
          </a:xfrm>
          <a:prstGeom prst="roundRect">
            <a:avLst>
              <a:gd name="adj" fmla="val 5217"/>
            </a:avLst>
          </a:prstGeom>
          <a:solidFill>
            <a:srgbClr val="F1EBF9"/>
          </a:solidFill>
          <a:ln w="12700">
            <a:solidFill>
              <a:srgbClr val="F1EBF9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45" name="Text 43"/>
          <p:cNvSpPr txBox="1"/>
          <p:nvPr/>
        </p:nvSpPr>
        <p:spPr>
          <a:xfrm>
            <a:off x="8549640" y="2423160"/>
            <a:ext cx="914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6B7280"/>
                </a:solidFill>
                <a:latin typeface="Meiryo UI" pitchFamily="34" charset="0"/>
                <a:ea typeface="Meiryo UI" pitchFamily="34" charset="-122"/>
                <a:cs typeface="Meiryo UI" pitchFamily="34" charset="-120"/>
              </a:rPr>
              <a:t>SEO</a:t>
            </a:r>
            <a:endParaRPr lang="en-US" sz="1200" dirty="0"/>
          </a:p>
        </p:txBody>
      </p:sp>
      <p:sp>
        <p:nvSpPr>
          <p:cNvPr id="46" name="Text 44"/>
          <p:cNvSpPr txBox="1"/>
          <p:nvPr/>
        </p:nvSpPr>
        <p:spPr>
          <a:xfrm>
            <a:off x="8549640" y="2715768"/>
            <a:ext cx="210312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7B4FBF"/>
                </a:solidFill>
                <a:latin typeface="Meiryo UI" pitchFamily="34" charset="0"/>
                <a:ea typeface="Meiryo UI" pitchFamily="34" charset="-122"/>
                <a:cs typeface="Meiryo UI" pitchFamily="34" charset="-120"/>
              </a:rPr>
              <a:t>180</a:t>
            </a:r>
            <a:r>
              <a:rPr lang="en-US" sz="1100" dirty="0">
                <a:solidFill>
                  <a:srgbClr val="6B7280"/>
                </a:solidFill>
                <a:latin typeface="Meiryo UI" pitchFamily="34" charset="0"/>
                <a:ea typeface="Meiryo UI" pitchFamily="34" charset="-122"/>
                <a:cs typeface="Meiryo UI" pitchFamily="34" charset="-120"/>
              </a:rPr>
              <a:t> / 250</a:t>
            </a:r>
            <a:r>
              <a:rPr lang="en-US" sz="1100" b="1" dirty="0">
                <a:solidFill>
                  <a:srgbClr val="7B4FBF"/>
                </a:solidFill>
                <a:latin typeface="Meiryo UI" pitchFamily="34" charset="0"/>
                <a:ea typeface="Meiryo UI" pitchFamily="34" charset="-122"/>
                <a:cs typeface="Meiryo UI" pitchFamily="34" charset="-120"/>
              </a:rPr>
              <a:t>  72.0/100</a:t>
            </a:r>
            <a:endParaRPr lang="en-US" sz="2800" dirty="0"/>
          </a:p>
        </p:txBody>
      </p:sp>
      <p:sp>
        <p:nvSpPr>
          <p:cNvPr id="47" name="Text 45"/>
          <p:cNvSpPr txBox="1"/>
          <p:nvPr/>
        </p:nvSpPr>
        <p:spPr>
          <a:xfrm>
            <a:off x="10149840" y="2404872"/>
            <a:ext cx="12344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6B7280"/>
                </a:solidFill>
                <a:latin typeface="Meiryo UI" pitchFamily="34" charset="0"/>
                <a:ea typeface="Meiryo UI" pitchFamily="34" charset="-122"/>
                <a:cs typeface="Meiryo UI" pitchFamily="34" charset="-120"/>
              </a:rPr>
              <a:t>競合最高との差</a:t>
            </a:r>
            <a:endParaRPr lang="en-US" sz="1000" dirty="0"/>
          </a:p>
          <a:p>
            <a:pPr marL="0" indent="0" algn="r">
              <a:buNone/>
            </a:pPr>
            <a:r>
              <a:rPr lang="en-US" sz="2000" b="1" dirty="0">
                <a:solidFill>
                  <a:srgbClr val="C0392B"/>
                </a:solidFill>
                <a:latin typeface="Meiryo UI" pitchFamily="34" charset="0"/>
                <a:ea typeface="Meiryo UI" pitchFamily="34" charset="-122"/>
                <a:cs typeface="Meiryo UI" pitchFamily="34" charset="-120"/>
              </a:rPr>
              <a:t>-17</a:t>
            </a:r>
            <a:endParaRPr lang="en-US" sz="1000" dirty="0"/>
          </a:p>
          <a:p>
            <a:pPr marL="0" indent="0" algn="r">
              <a:buNone/>
            </a:pPr>
            <a:r>
              <a:rPr lang="en-US" sz="1000" dirty="0">
                <a:solidFill>
                  <a:srgbClr val="1F2937"/>
                </a:solidFill>
                <a:latin typeface="Meiryo UI" pitchFamily="34" charset="0"/>
                <a:ea typeface="Meiryo UI" pitchFamily="34" charset="-122"/>
                <a:cs typeface="Meiryo UI" pitchFamily="34" charset="-120"/>
              </a:rPr>
              <a:t>4社中 2位</a:t>
            </a:r>
            <a:endParaRPr lang="en-US" sz="1000" dirty="0"/>
          </a:p>
        </p:txBody>
      </p:sp>
      <p:sp>
        <p:nvSpPr>
          <p:cNvPr id="48" name="Shape 46"/>
          <p:cNvSpPr/>
          <p:nvPr/>
        </p:nvSpPr>
        <p:spPr>
          <a:xfrm>
            <a:off x="8366760" y="3520440"/>
            <a:ext cx="3154680" cy="1051560"/>
          </a:xfrm>
          <a:prstGeom prst="roundRect">
            <a:avLst>
              <a:gd name="adj" fmla="val 5217"/>
            </a:avLst>
          </a:prstGeom>
          <a:solidFill>
            <a:srgbClr val="F1EBF9"/>
          </a:solidFill>
          <a:ln w="12700">
            <a:solidFill>
              <a:srgbClr val="F1EBF9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49" name="Text 47"/>
          <p:cNvSpPr txBox="1"/>
          <p:nvPr/>
        </p:nvSpPr>
        <p:spPr>
          <a:xfrm>
            <a:off x="8549640" y="3611880"/>
            <a:ext cx="914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6B7280"/>
                </a:solidFill>
                <a:latin typeface="Meiryo UI" pitchFamily="34" charset="0"/>
                <a:ea typeface="Meiryo UI" pitchFamily="34" charset="-122"/>
                <a:cs typeface="Meiryo UI" pitchFamily="34" charset="-120"/>
              </a:rPr>
              <a:t>GEO</a:t>
            </a:r>
            <a:endParaRPr lang="en-US" sz="1200" dirty="0"/>
          </a:p>
        </p:txBody>
      </p:sp>
      <p:sp>
        <p:nvSpPr>
          <p:cNvPr id="50" name="Text 48"/>
          <p:cNvSpPr txBox="1"/>
          <p:nvPr/>
        </p:nvSpPr>
        <p:spPr>
          <a:xfrm>
            <a:off x="8549640" y="3904488"/>
            <a:ext cx="210312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7B4FBF"/>
                </a:solidFill>
                <a:latin typeface="Meiryo UI" pitchFamily="34" charset="0"/>
                <a:ea typeface="Meiryo UI" pitchFamily="34" charset="-122"/>
                <a:cs typeface="Meiryo UI" pitchFamily="34" charset="-120"/>
              </a:rPr>
              <a:t>162</a:t>
            </a:r>
            <a:r>
              <a:rPr lang="en-US" sz="1100" dirty="0">
                <a:solidFill>
                  <a:srgbClr val="6B7280"/>
                </a:solidFill>
                <a:latin typeface="Meiryo UI" pitchFamily="34" charset="0"/>
                <a:ea typeface="Meiryo UI" pitchFamily="34" charset="-122"/>
                <a:cs typeface="Meiryo UI" pitchFamily="34" charset="-120"/>
              </a:rPr>
              <a:t> / 250</a:t>
            </a:r>
            <a:r>
              <a:rPr lang="en-US" sz="1100" b="1" dirty="0">
                <a:solidFill>
                  <a:srgbClr val="7B4FBF"/>
                </a:solidFill>
                <a:latin typeface="Meiryo UI" pitchFamily="34" charset="0"/>
                <a:ea typeface="Meiryo UI" pitchFamily="34" charset="-122"/>
                <a:cs typeface="Meiryo UI" pitchFamily="34" charset="-120"/>
              </a:rPr>
              <a:t>  64.8/100</a:t>
            </a:r>
            <a:endParaRPr lang="en-US" sz="2800" dirty="0"/>
          </a:p>
        </p:txBody>
      </p:sp>
      <p:sp>
        <p:nvSpPr>
          <p:cNvPr id="51" name="Text 49"/>
          <p:cNvSpPr txBox="1"/>
          <p:nvPr/>
        </p:nvSpPr>
        <p:spPr>
          <a:xfrm>
            <a:off x="10149840" y="3593592"/>
            <a:ext cx="12344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6B7280"/>
                </a:solidFill>
                <a:latin typeface="Meiryo UI" pitchFamily="34" charset="0"/>
                <a:ea typeface="Meiryo UI" pitchFamily="34" charset="-122"/>
                <a:cs typeface="Meiryo UI" pitchFamily="34" charset="-120"/>
              </a:rPr>
              <a:t>競合最高との差</a:t>
            </a:r>
            <a:endParaRPr lang="en-US" sz="1000" dirty="0"/>
          </a:p>
          <a:p>
            <a:pPr marL="0" indent="0" algn="r">
              <a:buNone/>
            </a:pPr>
            <a:r>
              <a:rPr lang="en-US" sz="2000" b="1" dirty="0">
                <a:solidFill>
                  <a:srgbClr val="C0392B"/>
                </a:solidFill>
                <a:latin typeface="Meiryo UI" pitchFamily="34" charset="0"/>
                <a:ea typeface="Meiryo UI" pitchFamily="34" charset="-122"/>
                <a:cs typeface="Meiryo UI" pitchFamily="34" charset="-120"/>
              </a:rPr>
              <a:t>-34</a:t>
            </a:r>
            <a:endParaRPr lang="en-US" sz="1000" dirty="0"/>
          </a:p>
          <a:p>
            <a:pPr marL="0" indent="0" algn="r">
              <a:buNone/>
            </a:pPr>
            <a:r>
              <a:rPr lang="en-US" sz="1000" dirty="0">
                <a:solidFill>
                  <a:srgbClr val="1F2937"/>
                </a:solidFill>
                <a:latin typeface="Meiryo UI" pitchFamily="34" charset="0"/>
                <a:ea typeface="Meiryo UI" pitchFamily="34" charset="-122"/>
                <a:cs typeface="Meiryo UI" pitchFamily="34" charset="-120"/>
              </a:rPr>
              <a:t>4社中 2位</a:t>
            </a:r>
            <a:endParaRPr lang="en-US" sz="1000" dirty="0"/>
          </a:p>
        </p:txBody>
      </p:sp>
      <p:sp>
        <p:nvSpPr>
          <p:cNvPr id="52" name="Shape 50"/>
          <p:cNvSpPr/>
          <p:nvPr/>
        </p:nvSpPr>
        <p:spPr>
          <a:xfrm>
            <a:off x="8366760" y="4709160"/>
            <a:ext cx="3154680" cy="1051560"/>
          </a:xfrm>
          <a:prstGeom prst="roundRect">
            <a:avLst>
              <a:gd name="adj" fmla="val 5217"/>
            </a:avLst>
          </a:prstGeom>
          <a:solidFill>
            <a:srgbClr val="F1EBF9"/>
          </a:solidFill>
          <a:ln w="12700">
            <a:solidFill>
              <a:srgbClr val="F1EBF9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53" name="Text 51"/>
          <p:cNvSpPr txBox="1"/>
          <p:nvPr/>
        </p:nvSpPr>
        <p:spPr>
          <a:xfrm>
            <a:off x="8549640" y="4800600"/>
            <a:ext cx="914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6B7280"/>
                </a:solidFill>
                <a:latin typeface="Meiryo UI" pitchFamily="34" charset="0"/>
                <a:ea typeface="Meiryo UI" pitchFamily="34" charset="-122"/>
                <a:cs typeface="Meiryo UI" pitchFamily="34" charset="-120"/>
              </a:rPr>
              <a:t>AIO</a:t>
            </a:r>
            <a:endParaRPr lang="en-US" sz="1200" dirty="0"/>
          </a:p>
        </p:txBody>
      </p:sp>
      <p:sp>
        <p:nvSpPr>
          <p:cNvPr id="54" name="Text 52"/>
          <p:cNvSpPr txBox="1"/>
          <p:nvPr/>
        </p:nvSpPr>
        <p:spPr>
          <a:xfrm>
            <a:off x="8549640" y="5093208"/>
            <a:ext cx="210312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7B4FBF"/>
                </a:solidFill>
                <a:latin typeface="Meiryo UI" pitchFamily="34" charset="0"/>
                <a:ea typeface="Meiryo UI" pitchFamily="34" charset="-122"/>
                <a:cs typeface="Meiryo UI" pitchFamily="34" charset="-120"/>
              </a:rPr>
              <a:t>179</a:t>
            </a:r>
            <a:r>
              <a:rPr lang="en-US" sz="1100" dirty="0">
                <a:solidFill>
                  <a:srgbClr val="6B7280"/>
                </a:solidFill>
                <a:latin typeface="Meiryo UI" pitchFamily="34" charset="0"/>
                <a:ea typeface="Meiryo UI" pitchFamily="34" charset="-122"/>
                <a:cs typeface="Meiryo UI" pitchFamily="34" charset="-120"/>
              </a:rPr>
              <a:t> / 250</a:t>
            </a:r>
            <a:r>
              <a:rPr lang="en-US" sz="1100" b="1" dirty="0">
                <a:solidFill>
                  <a:srgbClr val="7B4FBF"/>
                </a:solidFill>
                <a:latin typeface="Meiryo UI" pitchFamily="34" charset="0"/>
                <a:ea typeface="Meiryo UI" pitchFamily="34" charset="-122"/>
                <a:cs typeface="Meiryo UI" pitchFamily="34" charset="-120"/>
              </a:rPr>
              <a:t>  71.6/100</a:t>
            </a:r>
            <a:endParaRPr lang="en-US" sz="2800" dirty="0"/>
          </a:p>
        </p:txBody>
      </p:sp>
      <p:sp>
        <p:nvSpPr>
          <p:cNvPr id="55" name="Text 53"/>
          <p:cNvSpPr txBox="1"/>
          <p:nvPr/>
        </p:nvSpPr>
        <p:spPr>
          <a:xfrm>
            <a:off x="10149840" y="4782312"/>
            <a:ext cx="12344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6B7280"/>
                </a:solidFill>
                <a:latin typeface="Meiryo UI" pitchFamily="34" charset="0"/>
                <a:ea typeface="Meiryo UI" pitchFamily="34" charset="-122"/>
                <a:cs typeface="Meiryo UI" pitchFamily="34" charset="-120"/>
              </a:rPr>
              <a:t>競合最高との差</a:t>
            </a:r>
            <a:endParaRPr lang="en-US" sz="1000" dirty="0"/>
          </a:p>
          <a:p>
            <a:pPr marL="0" indent="0" algn="r">
              <a:buNone/>
            </a:pPr>
            <a:r>
              <a:rPr lang="en-US" sz="2000" b="1" dirty="0">
                <a:solidFill>
                  <a:srgbClr val="C0392B"/>
                </a:solidFill>
                <a:latin typeface="Meiryo UI" pitchFamily="34" charset="0"/>
                <a:ea typeface="Meiryo UI" pitchFamily="34" charset="-122"/>
                <a:cs typeface="Meiryo UI" pitchFamily="34" charset="-120"/>
              </a:rPr>
              <a:t>-23</a:t>
            </a:r>
            <a:endParaRPr lang="en-US" sz="1000" dirty="0"/>
          </a:p>
          <a:p>
            <a:pPr marL="0" indent="0" algn="r">
              <a:buNone/>
            </a:pPr>
            <a:r>
              <a:rPr lang="en-US" sz="1000" dirty="0">
                <a:solidFill>
                  <a:srgbClr val="1F2937"/>
                </a:solidFill>
                <a:latin typeface="Meiryo UI" pitchFamily="34" charset="0"/>
                <a:ea typeface="Meiryo UI" pitchFamily="34" charset="-122"/>
                <a:cs typeface="Meiryo UI" pitchFamily="34" charset="-120"/>
              </a:rPr>
              <a:t>4社中 2位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20040"/>
            <a:ext cx="98755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1F2A44"/>
                </a:solidFill>
                <a:latin typeface="Meiryo UI" pitchFamily="34" charset="0"/>
                <a:ea typeface="Meiryo UI" pitchFamily="34" charset="-122"/>
                <a:cs typeface="Meiryo UI" pitchFamily="34" charset="-120"/>
              </a:rPr>
              <a:t>GPTの競合比較</a:t>
            </a:r>
            <a:endParaRPr lang="en-US" sz="26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932688"/>
            <a:ext cx="10058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6B7280"/>
                </a:solidFill>
                <a:latin typeface="Meiryo UI" pitchFamily="34" charset="0"/>
                <a:ea typeface="Meiryo UI" pitchFamily="34" charset="-122"/>
                <a:cs typeface="Meiryo UI" pitchFamily="34" charset="-120"/>
              </a:rPr>
              <a:t>各観点250点満点</a:t>
            </a:r>
            <a:endParaRPr lang="en-US" sz="1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4652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9CA3AF"/>
                </a:solidFill>
                <a:latin typeface="Meiryo UI" pitchFamily="34" charset="0"/>
                <a:ea typeface="Meiryo UI" pitchFamily="34" charset="-122"/>
                <a:cs typeface="Meiryo UI" pitchFamily="34" charset="-120"/>
              </a:rPr>
              <a:t>Audit2Build｜競合比較レポート</a:t>
            </a:r>
            <a:endParaRPr lang="en-US" sz="900" dirty="0"/>
          </a:p>
        </p:txBody>
      </p:sp>
      <p:sp>
        <p:nvSpPr>
          <p:cNvPr id="5" name="Text 3"/>
          <p:cNvSpPr txBox="1"/>
          <p:nvPr/>
        </p:nvSpPr>
        <p:spPr>
          <a:xfrm>
            <a:off x="11155680" y="6446520"/>
            <a:ext cx="5029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9CA3AF"/>
                </a:solidFill>
                <a:latin typeface="Meiryo UI" pitchFamily="34" charset="0"/>
                <a:ea typeface="Meiryo UI" pitchFamily="34" charset="-122"/>
                <a:cs typeface="Meiryo UI" pitchFamily="34" charset="-120"/>
              </a:rPr>
              <a:t>4</a:t>
            </a:r>
            <a:endParaRPr lang="en-US" sz="900" dirty="0"/>
          </a:p>
        </p:txBody>
      </p:sp>
      <p:sp>
        <p:nvSpPr>
          <p:cNvPr id="6" name="Shape 4"/>
          <p:cNvSpPr/>
          <p:nvPr/>
        </p:nvSpPr>
        <p:spPr>
          <a:xfrm>
            <a:off x="8549640" y="6400800"/>
            <a:ext cx="2468880" cy="292608"/>
          </a:xfrm>
          <a:prstGeom prst="roundRect">
            <a:avLst>
              <a:gd name="adj" fmla="val 15625"/>
            </a:avLst>
          </a:prstGeom>
          <a:solidFill>
            <a:srgbClr val="FDECEA"/>
          </a:solidFill>
          <a:ln w="12700">
            <a:solidFill>
              <a:srgbClr val="FDECEA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7" name="Text 5"/>
          <p:cNvSpPr txBox="1"/>
          <p:nvPr/>
        </p:nvSpPr>
        <p:spPr>
          <a:xfrm>
            <a:off x="8549640" y="6400800"/>
            <a:ext cx="24688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50" b="1" dirty="0">
                <a:solidFill>
                  <a:srgbClr val="C0392B"/>
                </a:solidFill>
                <a:latin typeface="Meiryo UI" pitchFamily="34" charset="0"/>
                <a:ea typeface="Meiryo UI" pitchFamily="34" charset="-122"/>
                <a:cs typeface="Meiryo UI" pitchFamily="34" charset="-120"/>
              </a:rPr>
              <a:t>サンプル（見本用の仮データ）</a:t>
            </a:r>
            <a:endParaRPr lang="en-US" sz="950" dirty="0"/>
          </a:p>
        </p:txBody>
      </p:sp>
      <p:sp>
        <p:nvSpPr>
          <p:cNvPr id="8" name="Shape 6"/>
          <p:cNvSpPr/>
          <p:nvPr/>
        </p:nvSpPr>
        <p:spPr>
          <a:xfrm>
            <a:off x="10927080" y="365760"/>
            <a:ext cx="640080" cy="640080"/>
          </a:xfrm>
          <a:prstGeom prst="ellipse">
            <a:avLst/>
          </a:prstGeom>
          <a:solidFill>
            <a:srgbClr val="2E9E5B"/>
          </a:solidFill>
          <a:ln w="12700">
            <a:solidFill>
              <a:srgbClr val="2E9E5B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9" name="Text 7"/>
          <p:cNvSpPr txBox="1"/>
          <p:nvPr/>
        </p:nvSpPr>
        <p:spPr>
          <a:xfrm>
            <a:off x="10927080" y="36576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960" b="1" dirty="0">
                <a:solidFill>
                  <a:srgbClr val="FFFFFF"/>
                </a:solidFill>
                <a:latin typeface="Meiryo UI" pitchFamily="34" charset="0"/>
                <a:ea typeface="Meiryo UI" pitchFamily="34" charset="-122"/>
                <a:cs typeface="Meiryo UI" pitchFamily="34" charset="-120"/>
              </a:rPr>
              <a:t>G</a:t>
            </a:r>
            <a:endParaRPr lang="en-US" sz="1960" dirty="0"/>
          </a:p>
        </p:txBody>
      </p:sp>
      <p:sp>
        <p:nvSpPr>
          <p:cNvPr id="10" name="Shape 8"/>
          <p:cNvSpPr/>
          <p:nvPr/>
        </p:nvSpPr>
        <p:spPr>
          <a:xfrm>
            <a:off x="548640" y="1463040"/>
            <a:ext cx="6309360" cy="4754880"/>
          </a:xfrm>
          <a:prstGeom prst="roundRect">
            <a:avLst>
              <a:gd name="adj" fmla="val 1538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graphicFrame>
        <p:nvGraphicFramePr>
          <p:cNvPr id="11" name="Chart 0"/>
          <p:cNvGraphicFramePr/>
          <p:nvPr/>
        </p:nvGraphicFramePr>
        <p:xfrm>
          <a:off x="685800" y="1600200"/>
          <a:ext cx="6035040" cy="448056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2" name="Text 9"/>
          <p:cNvSpPr txBox="1"/>
          <p:nvPr/>
        </p:nvSpPr>
        <p:spPr>
          <a:xfrm>
            <a:off x="7132320" y="1463040"/>
            <a:ext cx="3657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F2A44"/>
                </a:solidFill>
                <a:latin typeface="Meiryo UI" pitchFamily="34" charset="0"/>
                <a:ea typeface="Meiryo UI" pitchFamily="34" charset="-122"/>
                <a:cs typeface="Meiryo UI" pitchFamily="34" charset="-120"/>
              </a:rPr>
              <a:t>点数</a:t>
            </a:r>
            <a:endParaRPr lang="en-US" sz="1400" dirty="0"/>
          </a:p>
        </p:txBody>
      </p:sp>
      <p:graphicFrame>
        <p:nvGraphicFramePr>
          <p:cNvPr id="13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7132320" y="1828800"/>
          <a:ext cx="4526280" cy="2011680"/>
        </p:xfrm>
        <a:graphic>
          <a:graphicData uri="http://schemas.openxmlformats.org/drawingml/2006/table">
            <a:tbl>
              <a:tblPr/>
              <a:tblGrid>
                <a:gridCol w="12344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9728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9728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9728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02336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endParaRPr lang="en-US" sz="1300" dirty="0">
                        <a:latin typeface="Meiryo UI" charset="0"/>
                        <a:ea typeface="Meiryo UI" charset="0"/>
                        <a:cs typeface="Meiryo UI" charset="0"/>
                      </a:endParaRPr>
                    </a:p>
                  </a:txBody>
                  <a:tcPr marT="0" marB="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E9E5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Meiryo UI" pitchFamily="34" charset="0"/>
                          <a:ea typeface="Meiryo UI" pitchFamily="34" charset="-122"/>
                          <a:cs typeface="Meiryo UI" pitchFamily="34" charset="-120"/>
                        </a:rPr>
                        <a:t>SEO</a:t>
                      </a:r>
                      <a:endParaRPr lang="en-US" sz="1300" dirty="0">
                        <a:latin typeface="Meiryo UI" charset="0"/>
                        <a:ea typeface="Meiryo UI" charset="0"/>
                        <a:cs typeface="Meiryo UI" charset="0"/>
                      </a:endParaRPr>
                    </a:p>
                  </a:txBody>
                  <a:tcPr marT="0" marB="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E9E5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Meiryo UI" pitchFamily="34" charset="0"/>
                          <a:ea typeface="Meiryo UI" pitchFamily="34" charset="-122"/>
                          <a:cs typeface="Meiryo UI" pitchFamily="34" charset="-120"/>
                        </a:rPr>
                        <a:t>GEO</a:t>
                      </a:r>
                      <a:endParaRPr lang="en-US" sz="1300" dirty="0">
                        <a:latin typeface="Meiryo UI" charset="0"/>
                        <a:ea typeface="Meiryo UI" charset="0"/>
                        <a:cs typeface="Meiryo UI" charset="0"/>
                      </a:endParaRPr>
                    </a:p>
                  </a:txBody>
                  <a:tcPr marT="0" marB="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E9E5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Meiryo UI" pitchFamily="34" charset="0"/>
                          <a:ea typeface="Meiryo UI" pitchFamily="34" charset="-122"/>
                          <a:cs typeface="Meiryo UI" pitchFamily="34" charset="-120"/>
                        </a:rPr>
                        <a:t>AIO</a:t>
                      </a:r>
                      <a:endParaRPr lang="en-US" sz="1300" dirty="0">
                        <a:latin typeface="Meiryo UI" charset="0"/>
                        <a:ea typeface="Meiryo UI" charset="0"/>
                        <a:cs typeface="Meiryo UI" charset="0"/>
                      </a:endParaRPr>
                    </a:p>
                  </a:txBody>
                  <a:tcPr marT="0" marB="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E9E5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02336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300" b="1" dirty="0">
                          <a:solidFill>
                            <a:srgbClr val="1F2937"/>
                          </a:solidFill>
                          <a:latin typeface="Meiryo UI" pitchFamily="34" charset="0"/>
                          <a:ea typeface="Meiryo UI" pitchFamily="34" charset="-122"/>
                          <a:cs typeface="Meiryo UI" pitchFamily="34" charset="-120"/>
                        </a:rPr>
                        <a:t>自社</a:t>
                      </a:r>
                      <a:endParaRPr lang="en-US" sz="1300" dirty="0">
                        <a:latin typeface="Meiryo UI" charset="0"/>
                        <a:ea typeface="Meiryo UI" charset="0"/>
                        <a:cs typeface="Meiryo UI" charset="0"/>
                      </a:endParaRPr>
                    </a:p>
                  </a:txBody>
                  <a:tcPr marT="0" marB="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F5E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300" b="1" dirty="0">
                          <a:solidFill>
                            <a:srgbClr val="2E9E5B"/>
                          </a:solidFill>
                          <a:latin typeface="Meiryo UI" pitchFamily="34" charset="0"/>
                          <a:ea typeface="Meiryo UI" pitchFamily="34" charset="-122"/>
                          <a:cs typeface="Meiryo UI" pitchFamily="34" charset="-120"/>
                        </a:rPr>
                        <a:t>146</a:t>
                      </a:r>
                      <a:r>
                        <a:rPr lang="en-US" sz="900" dirty="0">
                          <a:solidFill>
                            <a:srgbClr val="6B7280"/>
                          </a:solidFill>
                          <a:latin typeface="Meiryo UI" pitchFamily="34" charset="0"/>
                          <a:ea typeface="Meiryo UI" pitchFamily="34" charset="-122"/>
                          <a:cs typeface="Meiryo UI" pitchFamily="34" charset="-120"/>
                        </a:rPr>
                        <a:t> 58.4/100</a:t>
                      </a:r>
                      <a:endParaRPr lang="en-US" sz="1300" dirty="0">
                        <a:latin typeface="Meiryo UI" charset="0"/>
                        <a:ea typeface="Meiryo UI" charset="0"/>
                        <a:cs typeface="Meiryo UI" charset="0"/>
                      </a:endParaRPr>
                    </a:p>
                  </a:txBody>
                  <a:tcPr marT="0" marB="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F5E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300" b="1" dirty="0">
                          <a:solidFill>
                            <a:srgbClr val="2E9E5B"/>
                          </a:solidFill>
                          <a:latin typeface="Meiryo UI" pitchFamily="34" charset="0"/>
                          <a:ea typeface="Meiryo UI" pitchFamily="34" charset="-122"/>
                          <a:cs typeface="Meiryo UI" pitchFamily="34" charset="-120"/>
                        </a:rPr>
                        <a:t>160</a:t>
                      </a:r>
                      <a:r>
                        <a:rPr lang="en-US" sz="900" dirty="0">
                          <a:solidFill>
                            <a:srgbClr val="6B7280"/>
                          </a:solidFill>
                          <a:latin typeface="Meiryo UI" pitchFamily="34" charset="0"/>
                          <a:ea typeface="Meiryo UI" pitchFamily="34" charset="-122"/>
                          <a:cs typeface="Meiryo UI" pitchFamily="34" charset="-120"/>
                        </a:rPr>
                        <a:t> 64.0/100</a:t>
                      </a:r>
                      <a:endParaRPr lang="en-US" sz="1300" dirty="0">
                        <a:latin typeface="Meiryo UI" charset="0"/>
                        <a:ea typeface="Meiryo UI" charset="0"/>
                        <a:cs typeface="Meiryo UI" charset="0"/>
                      </a:endParaRPr>
                    </a:p>
                  </a:txBody>
                  <a:tcPr marT="0" marB="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F5E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300" b="1" dirty="0">
                          <a:solidFill>
                            <a:srgbClr val="2E9E5B"/>
                          </a:solidFill>
                          <a:latin typeface="Meiryo UI" pitchFamily="34" charset="0"/>
                          <a:ea typeface="Meiryo UI" pitchFamily="34" charset="-122"/>
                          <a:cs typeface="Meiryo UI" pitchFamily="34" charset="-120"/>
                        </a:rPr>
                        <a:t>160</a:t>
                      </a:r>
                      <a:r>
                        <a:rPr lang="en-US" sz="900" dirty="0">
                          <a:solidFill>
                            <a:srgbClr val="6B7280"/>
                          </a:solidFill>
                          <a:latin typeface="Meiryo UI" pitchFamily="34" charset="0"/>
                          <a:ea typeface="Meiryo UI" pitchFamily="34" charset="-122"/>
                          <a:cs typeface="Meiryo UI" pitchFamily="34" charset="-120"/>
                        </a:rPr>
                        <a:t> 64.0/100</a:t>
                      </a:r>
                      <a:endParaRPr lang="en-US" sz="1300" dirty="0">
                        <a:latin typeface="Meiryo UI" charset="0"/>
                        <a:ea typeface="Meiryo UI" charset="0"/>
                        <a:cs typeface="Meiryo UI" charset="0"/>
                      </a:endParaRPr>
                    </a:p>
                  </a:txBody>
                  <a:tcPr marT="0" marB="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F5E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02336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300" b="1" dirty="0">
                          <a:solidFill>
                            <a:srgbClr val="1F2937"/>
                          </a:solidFill>
                          <a:latin typeface="Meiryo UI" pitchFamily="34" charset="0"/>
                          <a:ea typeface="Meiryo UI" pitchFamily="34" charset="-122"/>
                          <a:cs typeface="Meiryo UI" pitchFamily="34" charset="-120"/>
                        </a:rPr>
                        <a:t>競合1</a:t>
                      </a:r>
                      <a:endParaRPr lang="en-US" sz="1300" dirty="0">
                        <a:latin typeface="Meiryo UI" charset="0"/>
                        <a:ea typeface="Meiryo UI" charset="0"/>
                        <a:cs typeface="Meiryo UI" charset="0"/>
                      </a:endParaRPr>
                    </a:p>
                  </a:txBody>
                  <a:tcPr marT="0" marB="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300" dirty="0">
                          <a:solidFill>
                            <a:srgbClr val="1F2937"/>
                          </a:solidFill>
                          <a:latin typeface="Meiryo UI" pitchFamily="34" charset="0"/>
                          <a:ea typeface="Meiryo UI" pitchFamily="34" charset="-122"/>
                          <a:cs typeface="Meiryo UI" pitchFamily="34" charset="-120"/>
                        </a:rPr>
                        <a:t>177</a:t>
                      </a:r>
                      <a:r>
                        <a:rPr lang="en-US" sz="900" dirty="0">
                          <a:solidFill>
                            <a:srgbClr val="6B7280"/>
                          </a:solidFill>
                          <a:latin typeface="Meiryo UI" pitchFamily="34" charset="0"/>
                          <a:ea typeface="Meiryo UI" pitchFamily="34" charset="-122"/>
                          <a:cs typeface="Meiryo UI" pitchFamily="34" charset="-120"/>
                        </a:rPr>
                        <a:t> 70.8/100</a:t>
                      </a:r>
                      <a:endParaRPr lang="en-US" sz="1300" dirty="0">
                        <a:latin typeface="Meiryo UI" charset="0"/>
                        <a:ea typeface="Meiryo UI" charset="0"/>
                        <a:cs typeface="Meiryo UI" charset="0"/>
                      </a:endParaRPr>
                    </a:p>
                  </a:txBody>
                  <a:tcPr marT="0" marB="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300" dirty="0">
                          <a:solidFill>
                            <a:srgbClr val="1F2937"/>
                          </a:solidFill>
                          <a:latin typeface="Meiryo UI" pitchFamily="34" charset="0"/>
                          <a:ea typeface="Meiryo UI" pitchFamily="34" charset="-122"/>
                          <a:cs typeface="Meiryo UI" pitchFamily="34" charset="-120"/>
                        </a:rPr>
                        <a:t>167</a:t>
                      </a:r>
                      <a:r>
                        <a:rPr lang="en-US" sz="900" dirty="0">
                          <a:solidFill>
                            <a:srgbClr val="6B7280"/>
                          </a:solidFill>
                          <a:latin typeface="Meiryo UI" pitchFamily="34" charset="0"/>
                          <a:ea typeface="Meiryo UI" pitchFamily="34" charset="-122"/>
                          <a:cs typeface="Meiryo UI" pitchFamily="34" charset="-120"/>
                        </a:rPr>
                        <a:t> 66.8/100</a:t>
                      </a:r>
                      <a:endParaRPr lang="en-US" sz="1300" dirty="0">
                        <a:latin typeface="Meiryo UI" charset="0"/>
                        <a:ea typeface="Meiryo UI" charset="0"/>
                        <a:cs typeface="Meiryo UI" charset="0"/>
                      </a:endParaRPr>
                    </a:p>
                  </a:txBody>
                  <a:tcPr marT="0" marB="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300" dirty="0">
                          <a:solidFill>
                            <a:srgbClr val="1F2937"/>
                          </a:solidFill>
                          <a:latin typeface="Meiryo UI" pitchFamily="34" charset="0"/>
                          <a:ea typeface="Meiryo UI" pitchFamily="34" charset="-122"/>
                          <a:cs typeface="Meiryo UI" pitchFamily="34" charset="-120"/>
                        </a:rPr>
                        <a:t>182</a:t>
                      </a:r>
                      <a:r>
                        <a:rPr lang="en-US" sz="900" dirty="0">
                          <a:solidFill>
                            <a:srgbClr val="6B7280"/>
                          </a:solidFill>
                          <a:latin typeface="Meiryo UI" pitchFamily="34" charset="0"/>
                          <a:ea typeface="Meiryo UI" pitchFamily="34" charset="-122"/>
                          <a:cs typeface="Meiryo UI" pitchFamily="34" charset="-120"/>
                        </a:rPr>
                        <a:t> 72.8/100</a:t>
                      </a:r>
                      <a:endParaRPr lang="en-US" sz="1300" dirty="0">
                        <a:latin typeface="Meiryo UI" charset="0"/>
                        <a:ea typeface="Meiryo UI" charset="0"/>
                        <a:cs typeface="Meiryo UI" charset="0"/>
                      </a:endParaRPr>
                    </a:p>
                  </a:txBody>
                  <a:tcPr marT="0" marB="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02336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300" b="1" dirty="0">
                          <a:solidFill>
                            <a:srgbClr val="1F2937"/>
                          </a:solidFill>
                          <a:latin typeface="Meiryo UI" pitchFamily="34" charset="0"/>
                          <a:ea typeface="Meiryo UI" pitchFamily="34" charset="-122"/>
                          <a:cs typeface="Meiryo UI" pitchFamily="34" charset="-120"/>
                        </a:rPr>
                        <a:t>競合2</a:t>
                      </a:r>
                      <a:endParaRPr lang="en-US" sz="1300" dirty="0">
                        <a:latin typeface="Meiryo UI" charset="0"/>
                        <a:ea typeface="Meiryo UI" charset="0"/>
                        <a:cs typeface="Meiryo UI" charset="0"/>
                      </a:endParaRPr>
                    </a:p>
                  </a:txBody>
                  <a:tcPr marT="0" marB="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300" dirty="0">
                          <a:solidFill>
                            <a:srgbClr val="1F2937"/>
                          </a:solidFill>
                          <a:latin typeface="Meiryo UI" pitchFamily="34" charset="0"/>
                          <a:ea typeface="Meiryo UI" pitchFamily="34" charset="-122"/>
                          <a:cs typeface="Meiryo UI" pitchFamily="34" charset="-120"/>
                        </a:rPr>
                        <a:t>155</a:t>
                      </a:r>
                      <a:r>
                        <a:rPr lang="en-US" sz="900" dirty="0">
                          <a:solidFill>
                            <a:srgbClr val="6B7280"/>
                          </a:solidFill>
                          <a:latin typeface="Meiryo UI" pitchFamily="34" charset="0"/>
                          <a:ea typeface="Meiryo UI" pitchFamily="34" charset="-122"/>
                          <a:cs typeface="Meiryo UI" pitchFamily="34" charset="-120"/>
                        </a:rPr>
                        <a:t> 62.0/100</a:t>
                      </a:r>
                      <a:endParaRPr lang="en-US" sz="1300" dirty="0">
                        <a:latin typeface="Meiryo UI" charset="0"/>
                        <a:ea typeface="Meiryo UI" charset="0"/>
                        <a:cs typeface="Meiryo UI" charset="0"/>
                      </a:endParaRPr>
                    </a:p>
                  </a:txBody>
                  <a:tcPr marT="0" marB="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300" dirty="0">
                          <a:solidFill>
                            <a:srgbClr val="1F2937"/>
                          </a:solidFill>
                          <a:latin typeface="Meiryo UI" pitchFamily="34" charset="0"/>
                          <a:ea typeface="Meiryo UI" pitchFamily="34" charset="-122"/>
                          <a:cs typeface="Meiryo UI" pitchFamily="34" charset="-120"/>
                        </a:rPr>
                        <a:t>139</a:t>
                      </a:r>
                      <a:r>
                        <a:rPr lang="en-US" sz="900" dirty="0">
                          <a:solidFill>
                            <a:srgbClr val="6B7280"/>
                          </a:solidFill>
                          <a:latin typeface="Meiryo UI" pitchFamily="34" charset="0"/>
                          <a:ea typeface="Meiryo UI" pitchFamily="34" charset="-122"/>
                          <a:cs typeface="Meiryo UI" pitchFamily="34" charset="-120"/>
                        </a:rPr>
                        <a:t> 55.6/100</a:t>
                      </a:r>
                      <a:endParaRPr lang="en-US" sz="1300" dirty="0">
                        <a:latin typeface="Meiryo UI" charset="0"/>
                        <a:ea typeface="Meiryo UI" charset="0"/>
                        <a:cs typeface="Meiryo UI" charset="0"/>
                      </a:endParaRPr>
                    </a:p>
                  </a:txBody>
                  <a:tcPr marT="0" marB="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300" dirty="0">
                          <a:solidFill>
                            <a:srgbClr val="1F2937"/>
                          </a:solidFill>
                          <a:latin typeface="Meiryo UI" pitchFamily="34" charset="0"/>
                          <a:ea typeface="Meiryo UI" pitchFamily="34" charset="-122"/>
                          <a:cs typeface="Meiryo UI" pitchFamily="34" charset="-120"/>
                        </a:rPr>
                        <a:t>152</a:t>
                      </a:r>
                      <a:r>
                        <a:rPr lang="en-US" sz="900" dirty="0">
                          <a:solidFill>
                            <a:srgbClr val="6B7280"/>
                          </a:solidFill>
                          <a:latin typeface="Meiryo UI" pitchFamily="34" charset="0"/>
                          <a:ea typeface="Meiryo UI" pitchFamily="34" charset="-122"/>
                          <a:cs typeface="Meiryo UI" pitchFamily="34" charset="-120"/>
                        </a:rPr>
                        <a:t> 60.8/100</a:t>
                      </a:r>
                      <a:endParaRPr lang="en-US" sz="1300" dirty="0">
                        <a:latin typeface="Meiryo UI" charset="0"/>
                        <a:ea typeface="Meiryo UI" charset="0"/>
                        <a:cs typeface="Meiryo UI" charset="0"/>
                      </a:endParaRPr>
                    </a:p>
                  </a:txBody>
                  <a:tcPr marT="0" marB="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02336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300" b="1" dirty="0">
                          <a:solidFill>
                            <a:srgbClr val="1F2937"/>
                          </a:solidFill>
                          <a:latin typeface="Meiryo UI" pitchFamily="34" charset="0"/>
                          <a:ea typeface="Meiryo UI" pitchFamily="34" charset="-122"/>
                          <a:cs typeface="Meiryo UI" pitchFamily="34" charset="-120"/>
                        </a:rPr>
                        <a:t>競合3</a:t>
                      </a:r>
                      <a:endParaRPr lang="en-US" sz="1300" dirty="0">
                        <a:latin typeface="Meiryo UI" charset="0"/>
                        <a:ea typeface="Meiryo UI" charset="0"/>
                        <a:cs typeface="Meiryo UI" charset="0"/>
                      </a:endParaRPr>
                    </a:p>
                  </a:txBody>
                  <a:tcPr marT="0" marB="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300" dirty="0">
                          <a:solidFill>
                            <a:srgbClr val="1F2937"/>
                          </a:solidFill>
                          <a:latin typeface="Meiryo UI" pitchFamily="34" charset="0"/>
                          <a:ea typeface="Meiryo UI" pitchFamily="34" charset="-122"/>
                          <a:cs typeface="Meiryo UI" pitchFamily="34" charset="-120"/>
                        </a:rPr>
                        <a:t>141</a:t>
                      </a:r>
                      <a:r>
                        <a:rPr lang="en-US" sz="900" dirty="0">
                          <a:solidFill>
                            <a:srgbClr val="6B7280"/>
                          </a:solidFill>
                          <a:latin typeface="Meiryo UI" pitchFamily="34" charset="0"/>
                          <a:ea typeface="Meiryo UI" pitchFamily="34" charset="-122"/>
                          <a:cs typeface="Meiryo UI" pitchFamily="34" charset="-120"/>
                        </a:rPr>
                        <a:t> 56.4/100</a:t>
                      </a:r>
                      <a:endParaRPr lang="en-US" sz="1300" dirty="0">
                        <a:latin typeface="Meiryo UI" charset="0"/>
                        <a:ea typeface="Meiryo UI" charset="0"/>
                        <a:cs typeface="Meiryo UI" charset="0"/>
                      </a:endParaRPr>
                    </a:p>
                  </a:txBody>
                  <a:tcPr marT="0" marB="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300" dirty="0">
                          <a:solidFill>
                            <a:srgbClr val="1F2937"/>
                          </a:solidFill>
                          <a:latin typeface="Meiryo UI" pitchFamily="34" charset="0"/>
                          <a:ea typeface="Meiryo UI" pitchFamily="34" charset="-122"/>
                          <a:cs typeface="Meiryo UI" pitchFamily="34" charset="-120"/>
                        </a:rPr>
                        <a:t>145</a:t>
                      </a:r>
                      <a:r>
                        <a:rPr lang="en-US" sz="900" dirty="0">
                          <a:solidFill>
                            <a:srgbClr val="6B7280"/>
                          </a:solidFill>
                          <a:latin typeface="Meiryo UI" pitchFamily="34" charset="0"/>
                          <a:ea typeface="Meiryo UI" pitchFamily="34" charset="-122"/>
                          <a:cs typeface="Meiryo UI" pitchFamily="34" charset="-120"/>
                        </a:rPr>
                        <a:t> 58.0/100</a:t>
                      </a:r>
                      <a:endParaRPr lang="en-US" sz="1300" dirty="0">
                        <a:latin typeface="Meiryo UI" charset="0"/>
                        <a:ea typeface="Meiryo UI" charset="0"/>
                        <a:cs typeface="Meiryo UI" charset="0"/>
                      </a:endParaRPr>
                    </a:p>
                  </a:txBody>
                  <a:tcPr marT="0" marB="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300" dirty="0">
                          <a:solidFill>
                            <a:srgbClr val="1F2937"/>
                          </a:solidFill>
                          <a:latin typeface="Meiryo UI" pitchFamily="34" charset="0"/>
                          <a:ea typeface="Meiryo UI" pitchFamily="34" charset="-122"/>
                          <a:cs typeface="Meiryo UI" pitchFamily="34" charset="-120"/>
                        </a:rPr>
                        <a:t>130</a:t>
                      </a:r>
                      <a:r>
                        <a:rPr lang="en-US" sz="900" dirty="0">
                          <a:solidFill>
                            <a:srgbClr val="6B7280"/>
                          </a:solidFill>
                          <a:latin typeface="Meiryo UI" pitchFamily="34" charset="0"/>
                          <a:ea typeface="Meiryo UI" pitchFamily="34" charset="-122"/>
                          <a:cs typeface="Meiryo UI" pitchFamily="34" charset="-120"/>
                        </a:rPr>
                        <a:t> 52.0/100</a:t>
                      </a:r>
                      <a:endParaRPr lang="en-US" sz="1300" dirty="0">
                        <a:latin typeface="Meiryo UI" charset="0"/>
                        <a:ea typeface="Meiryo UI" charset="0"/>
                        <a:cs typeface="Meiryo UI" charset="0"/>
                      </a:endParaRPr>
                    </a:p>
                  </a:txBody>
                  <a:tcPr marT="0" marB="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14" name="Text 10"/>
          <p:cNvSpPr txBox="1"/>
          <p:nvPr/>
        </p:nvSpPr>
        <p:spPr>
          <a:xfrm>
            <a:off x="7132320" y="4023360"/>
            <a:ext cx="45262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F2A44"/>
                </a:solidFill>
                <a:latin typeface="Meiryo UI" pitchFamily="34" charset="0"/>
                <a:ea typeface="Meiryo UI" pitchFamily="34" charset="-122"/>
                <a:cs typeface="Meiryo UI" pitchFamily="34" charset="-120"/>
              </a:rPr>
              <a:t>自社との差（プラスは自社が上回る）</a:t>
            </a:r>
            <a:endParaRPr lang="en-US" sz="1400" dirty="0"/>
          </a:p>
        </p:txBody>
      </p:sp>
      <p:graphicFrame>
        <p:nvGraphicFramePr>
          <p:cNvPr id="15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7132320" y="4389120"/>
          <a:ext cx="4526280" cy="1609344"/>
        </p:xfrm>
        <a:graphic>
          <a:graphicData uri="http://schemas.openxmlformats.org/drawingml/2006/table">
            <a:tbl>
              <a:tblPr/>
              <a:tblGrid>
                <a:gridCol w="12344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9728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9728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9728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02336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endParaRPr lang="en-US" sz="1300" dirty="0">
                        <a:latin typeface="Meiryo UI" charset="0"/>
                        <a:ea typeface="Meiryo UI" charset="0"/>
                        <a:cs typeface="Meiryo UI" charset="0"/>
                      </a:endParaRPr>
                    </a:p>
                  </a:txBody>
                  <a:tcPr marT="0" marB="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7415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Meiryo UI" pitchFamily="34" charset="0"/>
                          <a:ea typeface="Meiryo UI" pitchFamily="34" charset="-122"/>
                          <a:cs typeface="Meiryo UI" pitchFamily="34" charset="-120"/>
                        </a:rPr>
                        <a:t>SEO</a:t>
                      </a:r>
                      <a:endParaRPr lang="en-US" sz="1300" dirty="0">
                        <a:latin typeface="Meiryo UI" charset="0"/>
                        <a:ea typeface="Meiryo UI" charset="0"/>
                        <a:cs typeface="Meiryo UI" charset="0"/>
                      </a:endParaRPr>
                    </a:p>
                  </a:txBody>
                  <a:tcPr marT="0" marB="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7415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Meiryo UI" pitchFamily="34" charset="0"/>
                          <a:ea typeface="Meiryo UI" pitchFamily="34" charset="-122"/>
                          <a:cs typeface="Meiryo UI" pitchFamily="34" charset="-120"/>
                        </a:rPr>
                        <a:t>GEO</a:t>
                      </a:r>
                      <a:endParaRPr lang="en-US" sz="1300" dirty="0">
                        <a:latin typeface="Meiryo UI" charset="0"/>
                        <a:ea typeface="Meiryo UI" charset="0"/>
                        <a:cs typeface="Meiryo UI" charset="0"/>
                      </a:endParaRPr>
                    </a:p>
                  </a:txBody>
                  <a:tcPr marT="0" marB="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7415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Meiryo UI" pitchFamily="34" charset="0"/>
                          <a:ea typeface="Meiryo UI" pitchFamily="34" charset="-122"/>
                          <a:cs typeface="Meiryo UI" pitchFamily="34" charset="-120"/>
                        </a:rPr>
                        <a:t>AIO</a:t>
                      </a:r>
                      <a:endParaRPr lang="en-US" sz="1300" dirty="0">
                        <a:latin typeface="Meiryo UI" charset="0"/>
                        <a:ea typeface="Meiryo UI" charset="0"/>
                        <a:cs typeface="Meiryo UI" charset="0"/>
                      </a:endParaRPr>
                    </a:p>
                  </a:txBody>
                  <a:tcPr marT="0" marB="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7415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02336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300" b="1" dirty="0">
                          <a:solidFill>
                            <a:srgbClr val="1F2937"/>
                          </a:solidFill>
                          <a:latin typeface="Meiryo UI" pitchFamily="34" charset="0"/>
                          <a:ea typeface="Meiryo UI" pitchFamily="34" charset="-122"/>
                          <a:cs typeface="Meiryo UI" pitchFamily="34" charset="-120"/>
                        </a:rPr>
                        <a:t>競合1</a:t>
                      </a:r>
                      <a:endParaRPr lang="en-US" sz="1300" dirty="0">
                        <a:latin typeface="Meiryo UI" charset="0"/>
                        <a:ea typeface="Meiryo UI" charset="0"/>
                        <a:cs typeface="Meiryo UI" charset="0"/>
                      </a:endParaRPr>
                    </a:p>
                  </a:txBody>
                  <a:tcPr marT="0" marB="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300" b="1" dirty="0">
                          <a:solidFill>
                            <a:srgbClr val="C0392B"/>
                          </a:solidFill>
                          <a:latin typeface="Meiryo UI" pitchFamily="34" charset="0"/>
                          <a:ea typeface="Meiryo UI" pitchFamily="34" charset="-122"/>
                          <a:cs typeface="Meiryo UI" pitchFamily="34" charset="-120"/>
                        </a:rPr>
                        <a:t>-31</a:t>
                      </a:r>
                      <a:endParaRPr lang="en-US" sz="1300" dirty="0">
                        <a:latin typeface="Meiryo UI" charset="0"/>
                        <a:ea typeface="Meiryo UI" charset="0"/>
                        <a:cs typeface="Meiryo UI" charset="0"/>
                      </a:endParaRPr>
                    </a:p>
                  </a:txBody>
                  <a:tcPr marT="0" marB="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300" b="1" dirty="0">
                          <a:solidFill>
                            <a:srgbClr val="C0392B"/>
                          </a:solidFill>
                          <a:latin typeface="Meiryo UI" pitchFamily="34" charset="0"/>
                          <a:ea typeface="Meiryo UI" pitchFamily="34" charset="-122"/>
                          <a:cs typeface="Meiryo UI" pitchFamily="34" charset="-120"/>
                        </a:rPr>
                        <a:t>-7</a:t>
                      </a:r>
                      <a:endParaRPr lang="en-US" sz="1300" dirty="0">
                        <a:latin typeface="Meiryo UI" charset="0"/>
                        <a:ea typeface="Meiryo UI" charset="0"/>
                        <a:cs typeface="Meiryo UI" charset="0"/>
                      </a:endParaRPr>
                    </a:p>
                  </a:txBody>
                  <a:tcPr marT="0" marB="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300" b="1" dirty="0">
                          <a:solidFill>
                            <a:srgbClr val="C0392B"/>
                          </a:solidFill>
                          <a:latin typeface="Meiryo UI" pitchFamily="34" charset="0"/>
                          <a:ea typeface="Meiryo UI" pitchFamily="34" charset="-122"/>
                          <a:cs typeface="Meiryo UI" pitchFamily="34" charset="-120"/>
                        </a:rPr>
                        <a:t>-22</a:t>
                      </a:r>
                      <a:endParaRPr lang="en-US" sz="1300" dirty="0">
                        <a:latin typeface="Meiryo UI" charset="0"/>
                        <a:ea typeface="Meiryo UI" charset="0"/>
                        <a:cs typeface="Meiryo UI" charset="0"/>
                      </a:endParaRPr>
                    </a:p>
                  </a:txBody>
                  <a:tcPr marT="0" marB="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02336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300" b="1" dirty="0">
                          <a:solidFill>
                            <a:srgbClr val="1F2937"/>
                          </a:solidFill>
                          <a:latin typeface="Meiryo UI" pitchFamily="34" charset="0"/>
                          <a:ea typeface="Meiryo UI" pitchFamily="34" charset="-122"/>
                          <a:cs typeface="Meiryo UI" pitchFamily="34" charset="-120"/>
                        </a:rPr>
                        <a:t>競合2</a:t>
                      </a:r>
                      <a:endParaRPr lang="en-US" sz="1300" dirty="0">
                        <a:latin typeface="Meiryo UI" charset="0"/>
                        <a:ea typeface="Meiryo UI" charset="0"/>
                        <a:cs typeface="Meiryo UI" charset="0"/>
                      </a:endParaRPr>
                    </a:p>
                  </a:txBody>
                  <a:tcPr marT="0" marB="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300" b="1" dirty="0">
                          <a:solidFill>
                            <a:srgbClr val="C0392B"/>
                          </a:solidFill>
                          <a:latin typeface="Meiryo UI" pitchFamily="34" charset="0"/>
                          <a:ea typeface="Meiryo UI" pitchFamily="34" charset="-122"/>
                          <a:cs typeface="Meiryo UI" pitchFamily="34" charset="-120"/>
                        </a:rPr>
                        <a:t>-9</a:t>
                      </a:r>
                      <a:endParaRPr lang="en-US" sz="1300" dirty="0">
                        <a:latin typeface="Meiryo UI" charset="0"/>
                        <a:ea typeface="Meiryo UI" charset="0"/>
                        <a:cs typeface="Meiryo UI" charset="0"/>
                      </a:endParaRPr>
                    </a:p>
                  </a:txBody>
                  <a:tcPr marT="0" marB="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300" b="1" dirty="0">
                          <a:solidFill>
                            <a:srgbClr val="1B7A43"/>
                          </a:solidFill>
                          <a:latin typeface="Meiryo UI" pitchFamily="34" charset="0"/>
                          <a:ea typeface="Meiryo UI" pitchFamily="34" charset="-122"/>
                          <a:cs typeface="Meiryo UI" pitchFamily="34" charset="-120"/>
                        </a:rPr>
                        <a:t>+21</a:t>
                      </a:r>
                      <a:endParaRPr lang="en-US" sz="1300" dirty="0">
                        <a:latin typeface="Meiryo UI" charset="0"/>
                        <a:ea typeface="Meiryo UI" charset="0"/>
                        <a:cs typeface="Meiryo UI" charset="0"/>
                      </a:endParaRPr>
                    </a:p>
                  </a:txBody>
                  <a:tcPr marT="0" marB="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300" b="1" dirty="0">
                          <a:solidFill>
                            <a:srgbClr val="1B7A43"/>
                          </a:solidFill>
                          <a:latin typeface="Meiryo UI" pitchFamily="34" charset="0"/>
                          <a:ea typeface="Meiryo UI" pitchFamily="34" charset="-122"/>
                          <a:cs typeface="Meiryo UI" pitchFamily="34" charset="-120"/>
                        </a:rPr>
                        <a:t>+8</a:t>
                      </a:r>
                      <a:endParaRPr lang="en-US" sz="1300" dirty="0">
                        <a:latin typeface="Meiryo UI" charset="0"/>
                        <a:ea typeface="Meiryo UI" charset="0"/>
                        <a:cs typeface="Meiryo UI" charset="0"/>
                      </a:endParaRPr>
                    </a:p>
                  </a:txBody>
                  <a:tcPr marT="0" marB="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02336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300" b="1" dirty="0">
                          <a:solidFill>
                            <a:srgbClr val="1F2937"/>
                          </a:solidFill>
                          <a:latin typeface="Meiryo UI" pitchFamily="34" charset="0"/>
                          <a:ea typeface="Meiryo UI" pitchFamily="34" charset="-122"/>
                          <a:cs typeface="Meiryo UI" pitchFamily="34" charset="-120"/>
                        </a:rPr>
                        <a:t>競合3</a:t>
                      </a:r>
                      <a:endParaRPr lang="en-US" sz="1300" dirty="0">
                        <a:latin typeface="Meiryo UI" charset="0"/>
                        <a:ea typeface="Meiryo UI" charset="0"/>
                        <a:cs typeface="Meiryo UI" charset="0"/>
                      </a:endParaRPr>
                    </a:p>
                  </a:txBody>
                  <a:tcPr marT="0" marB="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300" b="1" dirty="0">
                          <a:solidFill>
                            <a:srgbClr val="1B7A43"/>
                          </a:solidFill>
                          <a:latin typeface="Meiryo UI" pitchFamily="34" charset="0"/>
                          <a:ea typeface="Meiryo UI" pitchFamily="34" charset="-122"/>
                          <a:cs typeface="Meiryo UI" pitchFamily="34" charset="-120"/>
                        </a:rPr>
                        <a:t>+5</a:t>
                      </a:r>
                      <a:endParaRPr lang="en-US" sz="1300" dirty="0">
                        <a:latin typeface="Meiryo UI" charset="0"/>
                        <a:ea typeface="Meiryo UI" charset="0"/>
                        <a:cs typeface="Meiryo UI" charset="0"/>
                      </a:endParaRPr>
                    </a:p>
                  </a:txBody>
                  <a:tcPr marT="0" marB="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300" b="1" dirty="0">
                          <a:solidFill>
                            <a:srgbClr val="1B7A43"/>
                          </a:solidFill>
                          <a:latin typeface="Meiryo UI" pitchFamily="34" charset="0"/>
                          <a:ea typeface="Meiryo UI" pitchFamily="34" charset="-122"/>
                          <a:cs typeface="Meiryo UI" pitchFamily="34" charset="-120"/>
                        </a:rPr>
                        <a:t>+15</a:t>
                      </a:r>
                      <a:endParaRPr lang="en-US" sz="1300" dirty="0">
                        <a:latin typeface="Meiryo UI" charset="0"/>
                        <a:ea typeface="Meiryo UI" charset="0"/>
                        <a:cs typeface="Meiryo UI" charset="0"/>
                      </a:endParaRPr>
                    </a:p>
                  </a:txBody>
                  <a:tcPr marT="0" marB="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300" b="1" dirty="0">
                          <a:solidFill>
                            <a:srgbClr val="1B7A43"/>
                          </a:solidFill>
                          <a:latin typeface="Meiryo UI" pitchFamily="34" charset="0"/>
                          <a:ea typeface="Meiryo UI" pitchFamily="34" charset="-122"/>
                          <a:cs typeface="Meiryo UI" pitchFamily="34" charset="-120"/>
                        </a:rPr>
                        <a:t>+30</a:t>
                      </a:r>
                      <a:endParaRPr lang="en-US" sz="1300" dirty="0">
                        <a:latin typeface="Meiryo UI" charset="0"/>
                        <a:ea typeface="Meiryo UI" charset="0"/>
                        <a:cs typeface="Meiryo UI" charset="0"/>
                      </a:endParaRPr>
                    </a:p>
                  </a:txBody>
                  <a:tcPr marT="0" marB="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20040"/>
            <a:ext cx="98755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1F2A44"/>
                </a:solidFill>
                <a:latin typeface="Meiryo UI" pitchFamily="34" charset="0"/>
                <a:ea typeface="Meiryo UI" pitchFamily="34" charset="-122"/>
                <a:cs typeface="Meiryo UI" pitchFamily="34" charset="-120"/>
              </a:rPr>
              <a:t>Claudeの競合比較</a:t>
            </a:r>
            <a:endParaRPr lang="en-US" sz="26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932688"/>
            <a:ext cx="10058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6B7280"/>
                </a:solidFill>
                <a:latin typeface="Meiryo UI" pitchFamily="34" charset="0"/>
                <a:ea typeface="Meiryo UI" pitchFamily="34" charset="-122"/>
                <a:cs typeface="Meiryo UI" pitchFamily="34" charset="-120"/>
              </a:rPr>
              <a:t>各観点250点満点</a:t>
            </a:r>
            <a:endParaRPr lang="en-US" sz="1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4652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9CA3AF"/>
                </a:solidFill>
                <a:latin typeface="Meiryo UI" pitchFamily="34" charset="0"/>
                <a:ea typeface="Meiryo UI" pitchFamily="34" charset="-122"/>
                <a:cs typeface="Meiryo UI" pitchFamily="34" charset="-120"/>
              </a:rPr>
              <a:t>Audit2Build｜競合比較レポート</a:t>
            </a:r>
            <a:endParaRPr lang="en-US" sz="900" dirty="0"/>
          </a:p>
        </p:txBody>
      </p:sp>
      <p:sp>
        <p:nvSpPr>
          <p:cNvPr id="5" name="Text 3"/>
          <p:cNvSpPr txBox="1"/>
          <p:nvPr/>
        </p:nvSpPr>
        <p:spPr>
          <a:xfrm>
            <a:off x="11155680" y="6446520"/>
            <a:ext cx="5029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9CA3AF"/>
                </a:solidFill>
                <a:latin typeface="Meiryo UI" pitchFamily="34" charset="0"/>
                <a:ea typeface="Meiryo UI" pitchFamily="34" charset="-122"/>
                <a:cs typeface="Meiryo UI" pitchFamily="34" charset="-120"/>
              </a:rPr>
              <a:t>5</a:t>
            </a:r>
            <a:endParaRPr lang="en-US" sz="900" dirty="0"/>
          </a:p>
        </p:txBody>
      </p:sp>
      <p:sp>
        <p:nvSpPr>
          <p:cNvPr id="6" name="Shape 4"/>
          <p:cNvSpPr/>
          <p:nvPr/>
        </p:nvSpPr>
        <p:spPr>
          <a:xfrm>
            <a:off x="8549640" y="6400800"/>
            <a:ext cx="2468880" cy="292608"/>
          </a:xfrm>
          <a:prstGeom prst="roundRect">
            <a:avLst>
              <a:gd name="adj" fmla="val 15625"/>
            </a:avLst>
          </a:prstGeom>
          <a:solidFill>
            <a:srgbClr val="FDECEA"/>
          </a:solidFill>
          <a:ln w="12700">
            <a:solidFill>
              <a:srgbClr val="FDECEA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7" name="Text 5"/>
          <p:cNvSpPr txBox="1"/>
          <p:nvPr/>
        </p:nvSpPr>
        <p:spPr>
          <a:xfrm>
            <a:off x="8549640" y="6400800"/>
            <a:ext cx="24688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50" b="1" dirty="0">
                <a:solidFill>
                  <a:srgbClr val="C0392B"/>
                </a:solidFill>
                <a:latin typeface="Meiryo UI" pitchFamily="34" charset="0"/>
                <a:ea typeface="Meiryo UI" pitchFamily="34" charset="-122"/>
                <a:cs typeface="Meiryo UI" pitchFamily="34" charset="-120"/>
              </a:rPr>
              <a:t>サンプル（見本用の仮データ）</a:t>
            </a:r>
            <a:endParaRPr lang="en-US" sz="950" dirty="0"/>
          </a:p>
        </p:txBody>
      </p:sp>
      <p:sp>
        <p:nvSpPr>
          <p:cNvPr id="8" name="Shape 6"/>
          <p:cNvSpPr/>
          <p:nvPr/>
        </p:nvSpPr>
        <p:spPr>
          <a:xfrm>
            <a:off x="10927080" y="365760"/>
            <a:ext cx="640080" cy="640080"/>
          </a:xfrm>
          <a:prstGeom prst="ellipse">
            <a:avLst/>
          </a:prstGeom>
          <a:solidFill>
            <a:srgbClr val="E8833A"/>
          </a:solidFill>
          <a:ln w="12700">
            <a:solidFill>
              <a:srgbClr val="E8833A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9" name="Text 7"/>
          <p:cNvSpPr txBox="1"/>
          <p:nvPr/>
        </p:nvSpPr>
        <p:spPr>
          <a:xfrm>
            <a:off x="10927080" y="36576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960" b="1" dirty="0">
                <a:solidFill>
                  <a:srgbClr val="FFFFFF"/>
                </a:solidFill>
                <a:latin typeface="Meiryo UI" pitchFamily="34" charset="0"/>
                <a:ea typeface="Meiryo UI" pitchFamily="34" charset="-122"/>
                <a:cs typeface="Meiryo UI" pitchFamily="34" charset="-120"/>
              </a:rPr>
              <a:t>C</a:t>
            </a:r>
            <a:endParaRPr lang="en-US" sz="1960" dirty="0"/>
          </a:p>
        </p:txBody>
      </p:sp>
      <p:sp>
        <p:nvSpPr>
          <p:cNvPr id="10" name="Shape 8"/>
          <p:cNvSpPr/>
          <p:nvPr/>
        </p:nvSpPr>
        <p:spPr>
          <a:xfrm>
            <a:off x="548640" y="1463040"/>
            <a:ext cx="6309360" cy="4754880"/>
          </a:xfrm>
          <a:prstGeom prst="roundRect">
            <a:avLst>
              <a:gd name="adj" fmla="val 1538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graphicFrame>
        <p:nvGraphicFramePr>
          <p:cNvPr id="11" name="Chart 0"/>
          <p:cNvGraphicFramePr/>
          <p:nvPr/>
        </p:nvGraphicFramePr>
        <p:xfrm>
          <a:off x="685800" y="1600200"/>
          <a:ext cx="6035040" cy="448056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2" name="Text 9"/>
          <p:cNvSpPr txBox="1"/>
          <p:nvPr/>
        </p:nvSpPr>
        <p:spPr>
          <a:xfrm>
            <a:off x="7132320" y="1463040"/>
            <a:ext cx="3657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F2A44"/>
                </a:solidFill>
                <a:latin typeface="Meiryo UI" pitchFamily="34" charset="0"/>
                <a:ea typeface="Meiryo UI" pitchFamily="34" charset="-122"/>
                <a:cs typeface="Meiryo UI" pitchFamily="34" charset="-120"/>
              </a:rPr>
              <a:t>点数</a:t>
            </a:r>
            <a:endParaRPr lang="en-US" sz="1400" dirty="0"/>
          </a:p>
        </p:txBody>
      </p:sp>
      <p:graphicFrame>
        <p:nvGraphicFramePr>
          <p:cNvPr id="13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7132320" y="1828800"/>
          <a:ext cx="4526280" cy="2011680"/>
        </p:xfrm>
        <a:graphic>
          <a:graphicData uri="http://schemas.openxmlformats.org/drawingml/2006/table">
            <a:tbl>
              <a:tblPr/>
              <a:tblGrid>
                <a:gridCol w="12344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9728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9728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9728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02336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endParaRPr lang="en-US" sz="1300" dirty="0">
                        <a:latin typeface="Meiryo UI" charset="0"/>
                        <a:ea typeface="Meiryo UI" charset="0"/>
                        <a:cs typeface="Meiryo UI" charset="0"/>
                      </a:endParaRPr>
                    </a:p>
                  </a:txBody>
                  <a:tcPr marT="0" marB="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833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Meiryo UI" pitchFamily="34" charset="0"/>
                          <a:ea typeface="Meiryo UI" pitchFamily="34" charset="-122"/>
                          <a:cs typeface="Meiryo UI" pitchFamily="34" charset="-120"/>
                        </a:rPr>
                        <a:t>SEO</a:t>
                      </a:r>
                      <a:endParaRPr lang="en-US" sz="1300" dirty="0">
                        <a:latin typeface="Meiryo UI" charset="0"/>
                        <a:ea typeface="Meiryo UI" charset="0"/>
                        <a:cs typeface="Meiryo UI" charset="0"/>
                      </a:endParaRPr>
                    </a:p>
                  </a:txBody>
                  <a:tcPr marT="0" marB="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833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Meiryo UI" pitchFamily="34" charset="0"/>
                          <a:ea typeface="Meiryo UI" pitchFamily="34" charset="-122"/>
                          <a:cs typeface="Meiryo UI" pitchFamily="34" charset="-120"/>
                        </a:rPr>
                        <a:t>GEO</a:t>
                      </a:r>
                      <a:endParaRPr lang="en-US" sz="1300" dirty="0">
                        <a:latin typeface="Meiryo UI" charset="0"/>
                        <a:ea typeface="Meiryo UI" charset="0"/>
                        <a:cs typeface="Meiryo UI" charset="0"/>
                      </a:endParaRPr>
                    </a:p>
                  </a:txBody>
                  <a:tcPr marT="0" marB="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833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Meiryo UI" pitchFamily="34" charset="0"/>
                          <a:ea typeface="Meiryo UI" pitchFamily="34" charset="-122"/>
                          <a:cs typeface="Meiryo UI" pitchFamily="34" charset="-120"/>
                        </a:rPr>
                        <a:t>AIO</a:t>
                      </a:r>
                      <a:endParaRPr lang="en-US" sz="1300" dirty="0">
                        <a:latin typeface="Meiryo UI" charset="0"/>
                        <a:ea typeface="Meiryo UI" charset="0"/>
                        <a:cs typeface="Meiryo UI" charset="0"/>
                      </a:endParaRPr>
                    </a:p>
                  </a:txBody>
                  <a:tcPr marT="0" marB="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833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02336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300" b="1" dirty="0">
                          <a:solidFill>
                            <a:srgbClr val="1F2937"/>
                          </a:solidFill>
                          <a:latin typeface="Meiryo UI" pitchFamily="34" charset="0"/>
                          <a:ea typeface="Meiryo UI" pitchFamily="34" charset="-122"/>
                          <a:cs typeface="Meiryo UI" pitchFamily="34" charset="-120"/>
                        </a:rPr>
                        <a:t>自社</a:t>
                      </a:r>
                      <a:endParaRPr lang="en-US" sz="1300" dirty="0">
                        <a:latin typeface="Meiryo UI" charset="0"/>
                        <a:ea typeface="Meiryo UI" charset="0"/>
                        <a:cs typeface="Meiryo UI" charset="0"/>
                      </a:endParaRPr>
                    </a:p>
                  </a:txBody>
                  <a:tcPr marT="0" marB="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0E6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300" b="1" dirty="0">
                          <a:solidFill>
                            <a:srgbClr val="E8833A"/>
                          </a:solidFill>
                          <a:latin typeface="Meiryo UI" pitchFamily="34" charset="0"/>
                          <a:ea typeface="Meiryo UI" pitchFamily="34" charset="-122"/>
                          <a:cs typeface="Meiryo UI" pitchFamily="34" charset="-120"/>
                        </a:rPr>
                        <a:t>155</a:t>
                      </a:r>
                      <a:r>
                        <a:rPr lang="en-US" sz="900" dirty="0">
                          <a:solidFill>
                            <a:srgbClr val="6B7280"/>
                          </a:solidFill>
                          <a:latin typeface="Meiryo UI" pitchFamily="34" charset="0"/>
                          <a:ea typeface="Meiryo UI" pitchFamily="34" charset="-122"/>
                          <a:cs typeface="Meiryo UI" pitchFamily="34" charset="-120"/>
                        </a:rPr>
                        <a:t> 62.0/100</a:t>
                      </a:r>
                      <a:endParaRPr lang="en-US" sz="1300" dirty="0">
                        <a:latin typeface="Meiryo UI" charset="0"/>
                        <a:ea typeface="Meiryo UI" charset="0"/>
                        <a:cs typeface="Meiryo UI" charset="0"/>
                      </a:endParaRPr>
                    </a:p>
                  </a:txBody>
                  <a:tcPr marT="0" marB="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0E6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300" b="1" dirty="0">
                          <a:solidFill>
                            <a:srgbClr val="E8833A"/>
                          </a:solidFill>
                          <a:latin typeface="Meiryo UI" pitchFamily="34" charset="0"/>
                          <a:ea typeface="Meiryo UI" pitchFamily="34" charset="-122"/>
                          <a:cs typeface="Meiryo UI" pitchFamily="34" charset="-120"/>
                        </a:rPr>
                        <a:t>155</a:t>
                      </a:r>
                      <a:r>
                        <a:rPr lang="en-US" sz="900" dirty="0">
                          <a:solidFill>
                            <a:srgbClr val="6B7280"/>
                          </a:solidFill>
                          <a:latin typeface="Meiryo UI" pitchFamily="34" charset="0"/>
                          <a:ea typeface="Meiryo UI" pitchFamily="34" charset="-122"/>
                          <a:cs typeface="Meiryo UI" pitchFamily="34" charset="-120"/>
                        </a:rPr>
                        <a:t> 62.0/100</a:t>
                      </a:r>
                      <a:endParaRPr lang="en-US" sz="1300" dirty="0">
                        <a:latin typeface="Meiryo UI" charset="0"/>
                        <a:ea typeface="Meiryo UI" charset="0"/>
                        <a:cs typeface="Meiryo UI" charset="0"/>
                      </a:endParaRPr>
                    </a:p>
                  </a:txBody>
                  <a:tcPr marT="0" marB="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0E6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300" b="1" dirty="0">
                          <a:solidFill>
                            <a:srgbClr val="E8833A"/>
                          </a:solidFill>
                          <a:latin typeface="Meiryo UI" pitchFamily="34" charset="0"/>
                          <a:ea typeface="Meiryo UI" pitchFamily="34" charset="-122"/>
                          <a:cs typeface="Meiryo UI" pitchFamily="34" charset="-120"/>
                        </a:rPr>
                        <a:t>147</a:t>
                      </a:r>
                      <a:r>
                        <a:rPr lang="en-US" sz="900" dirty="0">
                          <a:solidFill>
                            <a:srgbClr val="6B7280"/>
                          </a:solidFill>
                          <a:latin typeface="Meiryo UI" pitchFamily="34" charset="0"/>
                          <a:ea typeface="Meiryo UI" pitchFamily="34" charset="-122"/>
                          <a:cs typeface="Meiryo UI" pitchFamily="34" charset="-120"/>
                        </a:rPr>
                        <a:t> 58.8/100</a:t>
                      </a:r>
                      <a:endParaRPr lang="en-US" sz="1300" dirty="0">
                        <a:latin typeface="Meiryo UI" charset="0"/>
                        <a:ea typeface="Meiryo UI" charset="0"/>
                        <a:cs typeface="Meiryo UI" charset="0"/>
                      </a:endParaRPr>
                    </a:p>
                  </a:txBody>
                  <a:tcPr marT="0" marB="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0E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02336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300" b="1" dirty="0">
                          <a:solidFill>
                            <a:srgbClr val="1F2937"/>
                          </a:solidFill>
                          <a:latin typeface="Meiryo UI" pitchFamily="34" charset="0"/>
                          <a:ea typeface="Meiryo UI" pitchFamily="34" charset="-122"/>
                          <a:cs typeface="Meiryo UI" pitchFamily="34" charset="-120"/>
                        </a:rPr>
                        <a:t>競合1</a:t>
                      </a:r>
                      <a:endParaRPr lang="en-US" sz="1300" dirty="0">
                        <a:latin typeface="Meiryo UI" charset="0"/>
                        <a:ea typeface="Meiryo UI" charset="0"/>
                        <a:cs typeface="Meiryo UI" charset="0"/>
                      </a:endParaRPr>
                    </a:p>
                  </a:txBody>
                  <a:tcPr marT="0" marB="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300" dirty="0">
                          <a:solidFill>
                            <a:srgbClr val="1F2937"/>
                          </a:solidFill>
                          <a:latin typeface="Meiryo UI" pitchFamily="34" charset="0"/>
                          <a:ea typeface="Meiryo UI" pitchFamily="34" charset="-122"/>
                          <a:cs typeface="Meiryo UI" pitchFamily="34" charset="-120"/>
                        </a:rPr>
                        <a:t>159</a:t>
                      </a:r>
                      <a:r>
                        <a:rPr lang="en-US" sz="900" dirty="0">
                          <a:solidFill>
                            <a:srgbClr val="6B7280"/>
                          </a:solidFill>
                          <a:latin typeface="Meiryo UI" pitchFamily="34" charset="0"/>
                          <a:ea typeface="Meiryo UI" pitchFamily="34" charset="-122"/>
                          <a:cs typeface="Meiryo UI" pitchFamily="34" charset="-120"/>
                        </a:rPr>
                        <a:t> 63.6/100</a:t>
                      </a:r>
                      <a:endParaRPr lang="en-US" sz="1300" dirty="0">
                        <a:latin typeface="Meiryo UI" charset="0"/>
                        <a:ea typeface="Meiryo UI" charset="0"/>
                        <a:cs typeface="Meiryo UI" charset="0"/>
                      </a:endParaRPr>
                    </a:p>
                  </a:txBody>
                  <a:tcPr marT="0" marB="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300" dirty="0">
                          <a:solidFill>
                            <a:srgbClr val="1F2937"/>
                          </a:solidFill>
                          <a:latin typeface="Meiryo UI" pitchFamily="34" charset="0"/>
                          <a:ea typeface="Meiryo UI" pitchFamily="34" charset="-122"/>
                          <a:cs typeface="Meiryo UI" pitchFamily="34" charset="-120"/>
                        </a:rPr>
                        <a:t>167</a:t>
                      </a:r>
                      <a:r>
                        <a:rPr lang="en-US" sz="900" dirty="0">
                          <a:solidFill>
                            <a:srgbClr val="6B7280"/>
                          </a:solidFill>
                          <a:latin typeface="Meiryo UI" pitchFamily="34" charset="0"/>
                          <a:ea typeface="Meiryo UI" pitchFamily="34" charset="-122"/>
                          <a:cs typeface="Meiryo UI" pitchFamily="34" charset="-120"/>
                        </a:rPr>
                        <a:t> 66.8/100</a:t>
                      </a:r>
                      <a:endParaRPr lang="en-US" sz="1300" dirty="0">
                        <a:latin typeface="Meiryo UI" charset="0"/>
                        <a:ea typeface="Meiryo UI" charset="0"/>
                        <a:cs typeface="Meiryo UI" charset="0"/>
                      </a:endParaRPr>
                    </a:p>
                  </a:txBody>
                  <a:tcPr marT="0" marB="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300" dirty="0">
                          <a:solidFill>
                            <a:srgbClr val="1F2937"/>
                          </a:solidFill>
                          <a:latin typeface="Meiryo UI" pitchFamily="34" charset="0"/>
                          <a:ea typeface="Meiryo UI" pitchFamily="34" charset="-122"/>
                          <a:cs typeface="Meiryo UI" pitchFamily="34" charset="-120"/>
                        </a:rPr>
                        <a:t>162</a:t>
                      </a:r>
                      <a:r>
                        <a:rPr lang="en-US" sz="900" dirty="0">
                          <a:solidFill>
                            <a:srgbClr val="6B7280"/>
                          </a:solidFill>
                          <a:latin typeface="Meiryo UI" pitchFamily="34" charset="0"/>
                          <a:ea typeface="Meiryo UI" pitchFamily="34" charset="-122"/>
                          <a:cs typeface="Meiryo UI" pitchFamily="34" charset="-120"/>
                        </a:rPr>
                        <a:t> 64.8/100</a:t>
                      </a:r>
                      <a:endParaRPr lang="en-US" sz="1300" dirty="0">
                        <a:latin typeface="Meiryo UI" charset="0"/>
                        <a:ea typeface="Meiryo UI" charset="0"/>
                        <a:cs typeface="Meiryo UI" charset="0"/>
                      </a:endParaRPr>
                    </a:p>
                  </a:txBody>
                  <a:tcPr marT="0" marB="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02336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300" b="1" dirty="0">
                          <a:solidFill>
                            <a:srgbClr val="1F2937"/>
                          </a:solidFill>
                          <a:latin typeface="Meiryo UI" pitchFamily="34" charset="0"/>
                          <a:ea typeface="Meiryo UI" pitchFamily="34" charset="-122"/>
                          <a:cs typeface="Meiryo UI" pitchFamily="34" charset="-120"/>
                        </a:rPr>
                        <a:t>競合2</a:t>
                      </a:r>
                      <a:endParaRPr lang="en-US" sz="1300" dirty="0">
                        <a:latin typeface="Meiryo UI" charset="0"/>
                        <a:ea typeface="Meiryo UI" charset="0"/>
                        <a:cs typeface="Meiryo UI" charset="0"/>
                      </a:endParaRPr>
                    </a:p>
                  </a:txBody>
                  <a:tcPr marT="0" marB="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300" dirty="0">
                          <a:solidFill>
                            <a:srgbClr val="1F2937"/>
                          </a:solidFill>
                          <a:latin typeface="Meiryo UI" pitchFamily="34" charset="0"/>
                          <a:ea typeface="Meiryo UI" pitchFamily="34" charset="-122"/>
                          <a:cs typeface="Meiryo UI" pitchFamily="34" charset="-120"/>
                        </a:rPr>
                        <a:t>137</a:t>
                      </a:r>
                      <a:r>
                        <a:rPr lang="en-US" sz="900" dirty="0">
                          <a:solidFill>
                            <a:srgbClr val="6B7280"/>
                          </a:solidFill>
                          <a:latin typeface="Meiryo UI" pitchFamily="34" charset="0"/>
                          <a:ea typeface="Meiryo UI" pitchFamily="34" charset="-122"/>
                          <a:cs typeface="Meiryo UI" pitchFamily="34" charset="-120"/>
                        </a:rPr>
                        <a:t> 54.8/100</a:t>
                      </a:r>
                      <a:endParaRPr lang="en-US" sz="1300" dirty="0">
                        <a:latin typeface="Meiryo UI" charset="0"/>
                        <a:ea typeface="Meiryo UI" charset="0"/>
                        <a:cs typeface="Meiryo UI" charset="0"/>
                      </a:endParaRPr>
                    </a:p>
                  </a:txBody>
                  <a:tcPr marT="0" marB="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300" dirty="0">
                          <a:solidFill>
                            <a:srgbClr val="1F2937"/>
                          </a:solidFill>
                          <a:latin typeface="Meiryo UI" pitchFamily="34" charset="0"/>
                          <a:ea typeface="Meiryo UI" pitchFamily="34" charset="-122"/>
                          <a:cs typeface="Meiryo UI" pitchFamily="34" charset="-120"/>
                        </a:rPr>
                        <a:t>137</a:t>
                      </a:r>
                      <a:r>
                        <a:rPr lang="en-US" sz="900" dirty="0">
                          <a:solidFill>
                            <a:srgbClr val="6B7280"/>
                          </a:solidFill>
                          <a:latin typeface="Meiryo UI" pitchFamily="34" charset="0"/>
                          <a:ea typeface="Meiryo UI" pitchFamily="34" charset="-122"/>
                          <a:cs typeface="Meiryo UI" pitchFamily="34" charset="-120"/>
                        </a:rPr>
                        <a:t> 54.8/100</a:t>
                      </a:r>
                      <a:endParaRPr lang="en-US" sz="1300" dirty="0">
                        <a:latin typeface="Meiryo UI" charset="0"/>
                        <a:ea typeface="Meiryo UI" charset="0"/>
                        <a:cs typeface="Meiryo UI" charset="0"/>
                      </a:endParaRPr>
                    </a:p>
                  </a:txBody>
                  <a:tcPr marT="0" marB="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300" dirty="0">
                          <a:solidFill>
                            <a:srgbClr val="1F2937"/>
                          </a:solidFill>
                          <a:latin typeface="Meiryo UI" pitchFamily="34" charset="0"/>
                          <a:ea typeface="Meiryo UI" pitchFamily="34" charset="-122"/>
                          <a:cs typeface="Meiryo UI" pitchFamily="34" charset="-120"/>
                        </a:rPr>
                        <a:t>139</a:t>
                      </a:r>
                      <a:r>
                        <a:rPr lang="en-US" sz="900" dirty="0">
                          <a:solidFill>
                            <a:srgbClr val="6B7280"/>
                          </a:solidFill>
                          <a:latin typeface="Meiryo UI" pitchFamily="34" charset="0"/>
                          <a:ea typeface="Meiryo UI" pitchFamily="34" charset="-122"/>
                          <a:cs typeface="Meiryo UI" pitchFamily="34" charset="-120"/>
                        </a:rPr>
                        <a:t> 55.6/100</a:t>
                      </a:r>
                      <a:endParaRPr lang="en-US" sz="1300" dirty="0">
                        <a:latin typeface="Meiryo UI" charset="0"/>
                        <a:ea typeface="Meiryo UI" charset="0"/>
                        <a:cs typeface="Meiryo UI" charset="0"/>
                      </a:endParaRPr>
                    </a:p>
                  </a:txBody>
                  <a:tcPr marT="0" marB="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02336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300" b="1" dirty="0">
                          <a:solidFill>
                            <a:srgbClr val="1F2937"/>
                          </a:solidFill>
                          <a:latin typeface="Meiryo UI" pitchFamily="34" charset="0"/>
                          <a:ea typeface="Meiryo UI" pitchFamily="34" charset="-122"/>
                          <a:cs typeface="Meiryo UI" pitchFamily="34" charset="-120"/>
                        </a:rPr>
                        <a:t>競合3</a:t>
                      </a:r>
                      <a:endParaRPr lang="en-US" sz="1300" dirty="0">
                        <a:latin typeface="Meiryo UI" charset="0"/>
                        <a:ea typeface="Meiryo UI" charset="0"/>
                        <a:cs typeface="Meiryo UI" charset="0"/>
                      </a:endParaRPr>
                    </a:p>
                  </a:txBody>
                  <a:tcPr marT="0" marB="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300" dirty="0">
                          <a:solidFill>
                            <a:srgbClr val="1F2937"/>
                          </a:solidFill>
                          <a:latin typeface="Meiryo UI" pitchFamily="34" charset="0"/>
                          <a:ea typeface="Meiryo UI" pitchFamily="34" charset="-122"/>
                          <a:cs typeface="Meiryo UI" pitchFamily="34" charset="-120"/>
                        </a:rPr>
                        <a:t>125</a:t>
                      </a:r>
                      <a:r>
                        <a:rPr lang="en-US" sz="900" dirty="0">
                          <a:solidFill>
                            <a:srgbClr val="6B7280"/>
                          </a:solidFill>
                          <a:latin typeface="Meiryo UI" pitchFamily="34" charset="0"/>
                          <a:ea typeface="Meiryo UI" pitchFamily="34" charset="-122"/>
                          <a:cs typeface="Meiryo UI" pitchFamily="34" charset="-120"/>
                        </a:rPr>
                        <a:t> 50.0/100</a:t>
                      </a:r>
                      <a:endParaRPr lang="en-US" sz="1300" dirty="0">
                        <a:latin typeface="Meiryo UI" charset="0"/>
                        <a:ea typeface="Meiryo UI" charset="0"/>
                        <a:cs typeface="Meiryo UI" charset="0"/>
                      </a:endParaRPr>
                    </a:p>
                  </a:txBody>
                  <a:tcPr marT="0" marB="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300" dirty="0">
                          <a:solidFill>
                            <a:srgbClr val="1F2937"/>
                          </a:solidFill>
                          <a:latin typeface="Meiryo UI" pitchFamily="34" charset="0"/>
                          <a:ea typeface="Meiryo UI" pitchFamily="34" charset="-122"/>
                          <a:cs typeface="Meiryo UI" pitchFamily="34" charset="-120"/>
                        </a:rPr>
                        <a:t>125</a:t>
                      </a:r>
                      <a:r>
                        <a:rPr lang="en-US" sz="900" dirty="0">
                          <a:solidFill>
                            <a:srgbClr val="6B7280"/>
                          </a:solidFill>
                          <a:latin typeface="Meiryo UI" pitchFamily="34" charset="0"/>
                          <a:ea typeface="Meiryo UI" pitchFamily="34" charset="-122"/>
                          <a:cs typeface="Meiryo UI" pitchFamily="34" charset="-120"/>
                        </a:rPr>
                        <a:t> 50.0/100</a:t>
                      </a:r>
                      <a:endParaRPr lang="en-US" sz="1300" dirty="0">
                        <a:latin typeface="Meiryo UI" charset="0"/>
                        <a:ea typeface="Meiryo UI" charset="0"/>
                        <a:cs typeface="Meiryo UI" charset="0"/>
                      </a:endParaRPr>
                    </a:p>
                  </a:txBody>
                  <a:tcPr marT="0" marB="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300" dirty="0">
                          <a:solidFill>
                            <a:srgbClr val="1F2937"/>
                          </a:solidFill>
                          <a:latin typeface="Meiryo UI" pitchFamily="34" charset="0"/>
                          <a:ea typeface="Meiryo UI" pitchFamily="34" charset="-122"/>
                          <a:cs typeface="Meiryo UI" pitchFamily="34" charset="-120"/>
                        </a:rPr>
                        <a:t>123</a:t>
                      </a:r>
                      <a:r>
                        <a:rPr lang="en-US" sz="900" dirty="0">
                          <a:solidFill>
                            <a:srgbClr val="6B7280"/>
                          </a:solidFill>
                          <a:latin typeface="Meiryo UI" pitchFamily="34" charset="0"/>
                          <a:ea typeface="Meiryo UI" pitchFamily="34" charset="-122"/>
                          <a:cs typeface="Meiryo UI" pitchFamily="34" charset="-120"/>
                        </a:rPr>
                        <a:t> 49.2/100</a:t>
                      </a:r>
                      <a:endParaRPr lang="en-US" sz="1300" dirty="0">
                        <a:latin typeface="Meiryo UI" charset="0"/>
                        <a:ea typeface="Meiryo UI" charset="0"/>
                        <a:cs typeface="Meiryo UI" charset="0"/>
                      </a:endParaRPr>
                    </a:p>
                  </a:txBody>
                  <a:tcPr marT="0" marB="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14" name="Text 10"/>
          <p:cNvSpPr txBox="1"/>
          <p:nvPr/>
        </p:nvSpPr>
        <p:spPr>
          <a:xfrm>
            <a:off x="7132320" y="4023360"/>
            <a:ext cx="45262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F2A44"/>
                </a:solidFill>
                <a:latin typeface="Meiryo UI" pitchFamily="34" charset="0"/>
                <a:ea typeface="Meiryo UI" pitchFamily="34" charset="-122"/>
                <a:cs typeface="Meiryo UI" pitchFamily="34" charset="-120"/>
              </a:rPr>
              <a:t>自社との差（プラスは自社が上回る）</a:t>
            </a:r>
            <a:endParaRPr lang="en-US" sz="1400" dirty="0"/>
          </a:p>
        </p:txBody>
      </p:sp>
      <p:graphicFrame>
        <p:nvGraphicFramePr>
          <p:cNvPr id="15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7132320" y="4389120"/>
          <a:ext cx="4526280" cy="1609344"/>
        </p:xfrm>
        <a:graphic>
          <a:graphicData uri="http://schemas.openxmlformats.org/drawingml/2006/table">
            <a:tbl>
              <a:tblPr/>
              <a:tblGrid>
                <a:gridCol w="12344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9728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9728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9728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02336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endParaRPr lang="en-US" sz="1300" dirty="0">
                        <a:latin typeface="Meiryo UI" charset="0"/>
                        <a:ea typeface="Meiryo UI" charset="0"/>
                        <a:cs typeface="Meiryo UI" charset="0"/>
                      </a:endParaRPr>
                    </a:p>
                  </a:txBody>
                  <a:tcPr marT="0" marB="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7415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Meiryo UI" pitchFamily="34" charset="0"/>
                          <a:ea typeface="Meiryo UI" pitchFamily="34" charset="-122"/>
                          <a:cs typeface="Meiryo UI" pitchFamily="34" charset="-120"/>
                        </a:rPr>
                        <a:t>SEO</a:t>
                      </a:r>
                      <a:endParaRPr lang="en-US" sz="1300" dirty="0">
                        <a:latin typeface="Meiryo UI" charset="0"/>
                        <a:ea typeface="Meiryo UI" charset="0"/>
                        <a:cs typeface="Meiryo UI" charset="0"/>
                      </a:endParaRPr>
                    </a:p>
                  </a:txBody>
                  <a:tcPr marT="0" marB="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7415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Meiryo UI" pitchFamily="34" charset="0"/>
                          <a:ea typeface="Meiryo UI" pitchFamily="34" charset="-122"/>
                          <a:cs typeface="Meiryo UI" pitchFamily="34" charset="-120"/>
                        </a:rPr>
                        <a:t>GEO</a:t>
                      </a:r>
                      <a:endParaRPr lang="en-US" sz="1300" dirty="0">
                        <a:latin typeface="Meiryo UI" charset="0"/>
                        <a:ea typeface="Meiryo UI" charset="0"/>
                        <a:cs typeface="Meiryo UI" charset="0"/>
                      </a:endParaRPr>
                    </a:p>
                  </a:txBody>
                  <a:tcPr marT="0" marB="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7415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Meiryo UI" pitchFamily="34" charset="0"/>
                          <a:ea typeface="Meiryo UI" pitchFamily="34" charset="-122"/>
                          <a:cs typeface="Meiryo UI" pitchFamily="34" charset="-120"/>
                        </a:rPr>
                        <a:t>AIO</a:t>
                      </a:r>
                      <a:endParaRPr lang="en-US" sz="1300" dirty="0">
                        <a:latin typeface="Meiryo UI" charset="0"/>
                        <a:ea typeface="Meiryo UI" charset="0"/>
                        <a:cs typeface="Meiryo UI" charset="0"/>
                      </a:endParaRPr>
                    </a:p>
                  </a:txBody>
                  <a:tcPr marT="0" marB="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7415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02336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300" b="1" dirty="0">
                          <a:solidFill>
                            <a:srgbClr val="1F2937"/>
                          </a:solidFill>
                          <a:latin typeface="Meiryo UI" pitchFamily="34" charset="0"/>
                          <a:ea typeface="Meiryo UI" pitchFamily="34" charset="-122"/>
                          <a:cs typeface="Meiryo UI" pitchFamily="34" charset="-120"/>
                        </a:rPr>
                        <a:t>競合1</a:t>
                      </a:r>
                      <a:endParaRPr lang="en-US" sz="1300" dirty="0">
                        <a:latin typeface="Meiryo UI" charset="0"/>
                        <a:ea typeface="Meiryo UI" charset="0"/>
                        <a:cs typeface="Meiryo UI" charset="0"/>
                      </a:endParaRPr>
                    </a:p>
                  </a:txBody>
                  <a:tcPr marT="0" marB="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300" b="1" dirty="0">
                          <a:solidFill>
                            <a:srgbClr val="C0392B"/>
                          </a:solidFill>
                          <a:latin typeface="Meiryo UI" pitchFamily="34" charset="0"/>
                          <a:ea typeface="Meiryo UI" pitchFamily="34" charset="-122"/>
                          <a:cs typeface="Meiryo UI" pitchFamily="34" charset="-120"/>
                        </a:rPr>
                        <a:t>-4</a:t>
                      </a:r>
                      <a:endParaRPr lang="en-US" sz="1300" dirty="0">
                        <a:latin typeface="Meiryo UI" charset="0"/>
                        <a:ea typeface="Meiryo UI" charset="0"/>
                        <a:cs typeface="Meiryo UI" charset="0"/>
                      </a:endParaRPr>
                    </a:p>
                  </a:txBody>
                  <a:tcPr marT="0" marB="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300" b="1" dirty="0">
                          <a:solidFill>
                            <a:srgbClr val="C0392B"/>
                          </a:solidFill>
                          <a:latin typeface="Meiryo UI" pitchFamily="34" charset="0"/>
                          <a:ea typeface="Meiryo UI" pitchFamily="34" charset="-122"/>
                          <a:cs typeface="Meiryo UI" pitchFamily="34" charset="-120"/>
                        </a:rPr>
                        <a:t>-12</a:t>
                      </a:r>
                      <a:endParaRPr lang="en-US" sz="1300" dirty="0">
                        <a:latin typeface="Meiryo UI" charset="0"/>
                        <a:ea typeface="Meiryo UI" charset="0"/>
                        <a:cs typeface="Meiryo UI" charset="0"/>
                      </a:endParaRPr>
                    </a:p>
                  </a:txBody>
                  <a:tcPr marT="0" marB="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300" b="1" dirty="0">
                          <a:solidFill>
                            <a:srgbClr val="C0392B"/>
                          </a:solidFill>
                          <a:latin typeface="Meiryo UI" pitchFamily="34" charset="0"/>
                          <a:ea typeface="Meiryo UI" pitchFamily="34" charset="-122"/>
                          <a:cs typeface="Meiryo UI" pitchFamily="34" charset="-120"/>
                        </a:rPr>
                        <a:t>-15</a:t>
                      </a:r>
                      <a:endParaRPr lang="en-US" sz="1300" dirty="0">
                        <a:latin typeface="Meiryo UI" charset="0"/>
                        <a:ea typeface="Meiryo UI" charset="0"/>
                        <a:cs typeface="Meiryo UI" charset="0"/>
                      </a:endParaRPr>
                    </a:p>
                  </a:txBody>
                  <a:tcPr marT="0" marB="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02336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300" b="1" dirty="0">
                          <a:solidFill>
                            <a:srgbClr val="1F2937"/>
                          </a:solidFill>
                          <a:latin typeface="Meiryo UI" pitchFamily="34" charset="0"/>
                          <a:ea typeface="Meiryo UI" pitchFamily="34" charset="-122"/>
                          <a:cs typeface="Meiryo UI" pitchFamily="34" charset="-120"/>
                        </a:rPr>
                        <a:t>競合2</a:t>
                      </a:r>
                      <a:endParaRPr lang="en-US" sz="1300" dirty="0">
                        <a:latin typeface="Meiryo UI" charset="0"/>
                        <a:ea typeface="Meiryo UI" charset="0"/>
                        <a:cs typeface="Meiryo UI" charset="0"/>
                      </a:endParaRPr>
                    </a:p>
                  </a:txBody>
                  <a:tcPr marT="0" marB="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300" b="1" dirty="0">
                          <a:solidFill>
                            <a:srgbClr val="1B7A43"/>
                          </a:solidFill>
                          <a:latin typeface="Meiryo UI" pitchFamily="34" charset="0"/>
                          <a:ea typeface="Meiryo UI" pitchFamily="34" charset="-122"/>
                          <a:cs typeface="Meiryo UI" pitchFamily="34" charset="-120"/>
                        </a:rPr>
                        <a:t>+18</a:t>
                      </a:r>
                      <a:endParaRPr lang="en-US" sz="1300" dirty="0">
                        <a:latin typeface="Meiryo UI" charset="0"/>
                        <a:ea typeface="Meiryo UI" charset="0"/>
                        <a:cs typeface="Meiryo UI" charset="0"/>
                      </a:endParaRPr>
                    </a:p>
                  </a:txBody>
                  <a:tcPr marT="0" marB="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300" b="1" dirty="0">
                          <a:solidFill>
                            <a:srgbClr val="1B7A43"/>
                          </a:solidFill>
                          <a:latin typeface="Meiryo UI" pitchFamily="34" charset="0"/>
                          <a:ea typeface="Meiryo UI" pitchFamily="34" charset="-122"/>
                          <a:cs typeface="Meiryo UI" pitchFamily="34" charset="-120"/>
                        </a:rPr>
                        <a:t>+18</a:t>
                      </a:r>
                      <a:endParaRPr lang="en-US" sz="1300" dirty="0">
                        <a:latin typeface="Meiryo UI" charset="0"/>
                        <a:ea typeface="Meiryo UI" charset="0"/>
                        <a:cs typeface="Meiryo UI" charset="0"/>
                      </a:endParaRPr>
                    </a:p>
                  </a:txBody>
                  <a:tcPr marT="0" marB="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300" b="1" dirty="0">
                          <a:solidFill>
                            <a:srgbClr val="1B7A43"/>
                          </a:solidFill>
                          <a:latin typeface="Meiryo UI" pitchFamily="34" charset="0"/>
                          <a:ea typeface="Meiryo UI" pitchFamily="34" charset="-122"/>
                          <a:cs typeface="Meiryo UI" pitchFamily="34" charset="-120"/>
                        </a:rPr>
                        <a:t>+8</a:t>
                      </a:r>
                      <a:endParaRPr lang="en-US" sz="1300" dirty="0">
                        <a:latin typeface="Meiryo UI" charset="0"/>
                        <a:ea typeface="Meiryo UI" charset="0"/>
                        <a:cs typeface="Meiryo UI" charset="0"/>
                      </a:endParaRPr>
                    </a:p>
                  </a:txBody>
                  <a:tcPr marT="0" marB="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02336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300" b="1" dirty="0">
                          <a:solidFill>
                            <a:srgbClr val="1F2937"/>
                          </a:solidFill>
                          <a:latin typeface="Meiryo UI" pitchFamily="34" charset="0"/>
                          <a:ea typeface="Meiryo UI" pitchFamily="34" charset="-122"/>
                          <a:cs typeface="Meiryo UI" pitchFamily="34" charset="-120"/>
                        </a:rPr>
                        <a:t>競合3</a:t>
                      </a:r>
                      <a:endParaRPr lang="en-US" sz="1300" dirty="0">
                        <a:latin typeface="Meiryo UI" charset="0"/>
                        <a:ea typeface="Meiryo UI" charset="0"/>
                        <a:cs typeface="Meiryo UI" charset="0"/>
                      </a:endParaRPr>
                    </a:p>
                  </a:txBody>
                  <a:tcPr marT="0" marB="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300" b="1" dirty="0">
                          <a:solidFill>
                            <a:srgbClr val="1B7A43"/>
                          </a:solidFill>
                          <a:latin typeface="Meiryo UI" pitchFamily="34" charset="0"/>
                          <a:ea typeface="Meiryo UI" pitchFamily="34" charset="-122"/>
                          <a:cs typeface="Meiryo UI" pitchFamily="34" charset="-120"/>
                        </a:rPr>
                        <a:t>+30</a:t>
                      </a:r>
                      <a:endParaRPr lang="en-US" sz="1300" dirty="0">
                        <a:latin typeface="Meiryo UI" charset="0"/>
                        <a:ea typeface="Meiryo UI" charset="0"/>
                        <a:cs typeface="Meiryo UI" charset="0"/>
                      </a:endParaRPr>
                    </a:p>
                  </a:txBody>
                  <a:tcPr marT="0" marB="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300" b="1" dirty="0">
                          <a:solidFill>
                            <a:srgbClr val="1B7A43"/>
                          </a:solidFill>
                          <a:latin typeface="Meiryo UI" pitchFamily="34" charset="0"/>
                          <a:ea typeface="Meiryo UI" pitchFamily="34" charset="-122"/>
                          <a:cs typeface="Meiryo UI" pitchFamily="34" charset="-120"/>
                        </a:rPr>
                        <a:t>+30</a:t>
                      </a:r>
                      <a:endParaRPr lang="en-US" sz="1300" dirty="0">
                        <a:latin typeface="Meiryo UI" charset="0"/>
                        <a:ea typeface="Meiryo UI" charset="0"/>
                        <a:cs typeface="Meiryo UI" charset="0"/>
                      </a:endParaRPr>
                    </a:p>
                  </a:txBody>
                  <a:tcPr marT="0" marB="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300" b="1" dirty="0">
                          <a:solidFill>
                            <a:srgbClr val="1B7A43"/>
                          </a:solidFill>
                          <a:latin typeface="Meiryo UI" pitchFamily="34" charset="0"/>
                          <a:ea typeface="Meiryo UI" pitchFamily="34" charset="-122"/>
                          <a:cs typeface="Meiryo UI" pitchFamily="34" charset="-120"/>
                        </a:rPr>
                        <a:t>+24</a:t>
                      </a:r>
                      <a:endParaRPr lang="en-US" sz="1300" dirty="0">
                        <a:latin typeface="Meiryo UI" charset="0"/>
                        <a:ea typeface="Meiryo UI" charset="0"/>
                        <a:cs typeface="Meiryo UI" charset="0"/>
                      </a:endParaRPr>
                    </a:p>
                  </a:txBody>
                  <a:tcPr marT="0" marB="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20040"/>
            <a:ext cx="98755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1F2A44"/>
                </a:solidFill>
                <a:latin typeface="Meiryo UI" pitchFamily="34" charset="0"/>
                <a:ea typeface="Meiryo UI" pitchFamily="34" charset="-122"/>
                <a:cs typeface="Meiryo UI" pitchFamily="34" charset="-120"/>
              </a:rPr>
              <a:t>Grokの競合比較</a:t>
            </a:r>
            <a:endParaRPr lang="en-US" sz="26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932688"/>
            <a:ext cx="10058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6B7280"/>
                </a:solidFill>
                <a:latin typeface="Meiryo UI" pitchFamily="34" charset="0"/>
                <a:ea typeface="Meiryo UI" pitchFamily="34" charset="-122"/>
                <a:cs typeface="Meiryo UI" pitchFamily="34" charset="-120"/>
              </a:rPr>
              <a:t>各観点250点満点</a:t>
            </a:r>
            <a:endParaRPr lang="en-US" sz="1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4652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9CA3AF"/>
                </a:solidFill>
                <a:latin typeface="Meiryo UI" pitchFamily="34" charset="0"/>
                <a:ea typeface="Meiryo UI" pitchFamily="34" charset="-122"/>
                <a:cs typeface="Meiryo UI" pitchFamily="34" charset="-120"/>
              </a:rPr>
              <a:t>Audit2Build｜競合比較レポート</a:t>
            </a:r>
            <a:endParaRPr lang="en-US" sz="900" dirty="0"/>
          </a:p>
        </p:txBody>
      </p:sp>
      <p:sp>
        <p:nvSpPr>
          <p:cNvPr id="5" name="Text 3"/>
          <p:cNvSpPr txBox="1"/>
          <p:nvPr/>
        </p:nvSpPr>
        <p:spPr>
          <a:xfrm>
            <a:off x="11155680" y="6446520"/>
            <a:ext cx="5029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9CA3AF"/>
                </a:solidFill>
                <a:latin typeface="Meiryo UI" pitchFamily="34" charset="0"/>
                <a:ea typeface="Meiryo UI" pitchFamily="34" charset="-122"/>
                <a:cs typeface="Meiryo UI" pitchFamily="34" charset="-120"/>
              </a:rPr>
              <a:t>6</a:t>
            </a:r>
            <a:endParaRPr lang="en-US" sz="900" dirty="0"/>
          </a:p>
        </p:txBody>
      </p:sp>
      <p:sp>
        <p:nvSpPr>
          <p:cNvPr id="6" name="Shape 4"/>
          <p:cNvSpPr/>
          <p:nvPr/>
        </p:nvSpPr>
        <p:spPr>
          <a:xfrm>
            <a:off x="8549640" y="6400800"/>
            <a:ext cx="2468880" cy="292608"/>
          </a:xfrm>
          <a:prstGeom prst="roundRect">
            <a:avLst>
              <a:gd name="adj" fmla="val 15625"/>
            </a:avLst>
          </a:prstGeom>
          <a:solidFill>
            <a:srgbClr val="FDECEA"/>
          </a:solidFill>
          <a:ln w="12700">
            <a:solidFill>
              <a:srgbClr val="FDECEA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7" name="Text 5"/>
          <p:cNvSpPr txBox="1"/>
          <p:nvPr/>
        </p:nvSpPr>
        <p:spPr>
          <a:xfrm>
            <a:off x="8549640" y="6400800"/>
            <a:ext cx="24688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50" b="1" dirty="0">
                <a:solidFill>
                  <a:srgbClr val="C0392B"/>
                </a:solidFill>
                <a:latin typeface="Meiryo UI" pitchFamily="34" charset="0"/>
                <a:ea typeface="Meiryo UI" pitchFamily="34" charset="-122"/>
                <a:cs typeface="Meiryo UI" pitchFamily="34" charset="-120"/>
              </a:rPr>
              <a:t>サンプル（見本用の仮データ）</a:t>
            </a:r>
            <a:endParaRPr lang="en-US" sz="950" dirty="0"/>
          </a:p>
        </p:txBody>
      </p:sp>
      <p:sp>
        <p:nvSpPr>
          <p:cNvPr id="8" name="Shape 6"/>
          <p:cNvSpPr/>
          <p:nvPr/>
        </p:nvSpPr>
        <p:spPr>
          <a:xfrm>
            <a:off x="10927080" y="365760"/>
            <a:ext cx="640080" cy="640080"/>
          </a:xfrm>
          <a:prstGeom prst="ellipse">
            <a:avLst/>
          </a:prstGeom>
          <a:solidFill>
            <a:srgbClr val="7B4FBF"/>
          </a:solidFill>
          <a:ln w="12700">
            <a:solidFill>
              <a:srgbClr val="7B4FBF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9" name="Text 7"/>
          <p:cNvSpPr txBox="1"/>
          <p:nvPr/>
        </p:nvSpPr>
        <p:spPr>
          <a:xfrm>
            <a:off x="10927080" y="36576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960" b="1" dirty="0">
                <a:solidFill>
                  <a:srgbClr val="FFFFFF"/>
                </a:solidFill>
                <a:latin typeface="Meiryo UI" pitchFamily="34" charset="0"/>
                <a:ea typeface="Meiryo UI" pitchFamily="34" charset="-122"/>
                <a:cs typeface="Meiryo UI" pitchFamily="34" charset="-120"/>
              </a:rPr>
              <a:t>G</a:t>
            </a:r>
            <a:endParaRPr lang="en-US" sz="1960" dirty="0"/>
          </a:p>
        </p:txBody>
      </p:sp>
      <p:sp>
        <p:nvSpPr>
          <p:cNvPr id="10" name="Shape 8"/>
          <p:cNvSpPr/>
          <p:nvPr/>
        </p:nvSpPr>
        <p:spPr>
          <a:xfrm>
            <a:off x="548640" y="1463040"/>
            <a:ext cx="6309360" cy="4754880"/>
          </a:xfrm>
          <a:prstGeom prst="roundRect">
            <a:avLst>
              <a:gd name="adj" fmla="val 1538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graphicFrame>
        <p:nvGraphicFramePr>
          <p:cNvPr id="11" name="Chart 0"/>
          <p:cNvGraphicFramePr/>
          <p:nvPr/>
        </p:nvGraphicFramePr>
        <p:xfrm>
          <a:off x="685800" y="1600200"/>
          <a:ext cx="6035040" cy="448056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2" name="Text 9"/>
          <p:cNvSpPr txBox="1"/>
          <p:nvPr/>
        </p:nvSpPr>
        <p:spPr>
          <a:xfrm>
            <a:off x="7132320" y="1463040"/>
            <a:ext cx="3657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F2A44"/>
                </a:solidFill>
                <a:latin typeface="Meiryo UI" pitchFamily="34" charset="0"/>
                <a:ea typeface="Meiryo UI" pitchFamily="34" charset="-122"/>
                <a:cs typeface="Meiryo UI" pitchFamily="34" charset="-120"/>
              </a:rPr>
              <a:t>点数</a:t>
            </a:r>
            <a:endParaRPr lang="en-US" sz="1400" dirty="0"/>
          </a:p>
        </p:txBody>
      </p:sp>
      <p:graphicFrame>
        <p:nvGraphicFramePr>
          <p:cNvPr id="15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7132320" y="1828800"/>
          <a:ext cx="4526280" cy="2011680"/>
        </p:xfrm>
        <a:graphic>
          <a:graphicData uri="http://schemas.openxmlformats.org/drawingml/2006/table">
            <a:tbl>
              <a:tblPr/>
              <a:tblGrid>
                <a:gridCol w="12344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9728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9728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9728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02336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endParaRPr lang="en-US" sz="1300" dirty="0">
                        <a:latin typeface="Meiryo UI" charset="0"/>
                        <a:ea typeface="Meiryo UI" charset="0"/>
                        <a:cs typeface="Meiryo UI" charset="0"/>
                      </a:endParaRPr>
                    </a:p>
                  </a:txBody>
                  <a:tcPr marT="0" marB="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B4FB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Meiryo UI" pitchFamily="34" charset="0"/>
                          <a:ea typeface="Meiryo UI" pitchFamily="34" charset="-122"/>
                          <a:cs typeface="Meiryo UI" pitchFamily="34" charset="-120"/>
                        </a:rPr>
                        <a:t>SEO</a:t>
                      </a:r>
                      <a:endParaRPr lang="en-US" sz="1300" dirty="0">
                        <a:latin typeface="Meiryo UI" charset="0"/>
                        <a:ea typeface="Meiryo UI" charset="0"/>
                        <a:cs typeface="Meiryo UI" charset="0"/>
                      </a:endParaRPr>
                    </a:p>
                  </a:txBody>
                  <a:tcPr marT="0" marB="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B4FB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Meiryo UI" pitchFamily="34" charset="0"/>
                          <a:ea typeface="Meiryo UI" pitchFamily="34" charset="-122"/>
                          <a:cs typeface="Meiryo UI" pitchFamily="34" charset="-120"/>
                        </a:rPr>
                        <a:t>GEO</a:t>
                      </a:r>
                      <a:endParaRPr lang="en-US" sz="1300" dirty="0">
                        <a:latin typeface="Meiryo UI" charset="0"/>
                        <a:ea typeface="Meiryo UI" charset="0"/>
                        <a:cs typeface="Meiryo UI" charset="0"/>
                      </a:endParaRPr>
                    </a:p>
                  </a:txBody>
                  <a:tcPr marT="0" marB="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B4FB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Meiryo UI" pitchFamily="34" charset="0"/>
                          <a:ea typeface="Meiryo UI" pitchFamily="34" charset="-122"/>
                          <a:cs typeface="Meiryo UI" pitchFamily="34" charset="-120"/>
                        </a:rPr>
                        <a:t>AIO</a:t>
                      </a:r>
                      <a:endParaRPr lang="en-US" sz="1300" dirty="0">
                        <a:latin typeface="Meiryo UI" charset="0"/>
                        <a:ea typeface="Meiryo UI" charset="0"/>
                        <a:cs typeface="Meiryo UI" charset="0"/>
                      </a:endParaRPr>
                    </a:p>
                  </a:txBody>
                  <a:tcPr marT="0" marB="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B4FB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02336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300" b="1" dirty="0">
                          <a:solidFill>
                            <a:srgbClr val="1F2937"/>
                          </a:solidFill>
                          <a:latin typeface="Meiryo UI" pitchFamily="34" charset="0"/>
                          <a:ea typeface="Meiryo UI" pitchFamily="34" charset="-122"/>
                          <a:cs typeface="Meiryo UI" pitchFamily="34" charset="-120"/>
                        </a:rPr>
                        <a:t>自社</a:t>
                      </a:r>
                      <a:endParaRPr lang="en-US" sz="1300" dirty="0">
                        <a:latin typeface="Meiryo UI" charset="0"/>
                        <a:ea typeface="Meiryo UI" charset="0"/>
                        <a:cs typeface="Meiryo UI" charset="0"/>
                      </a:endParaRPr>
                    </a:p>
                  </a:txBody>
                  <a:tcPr marT="0" marB="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EBF9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300" b="1" dirty="0">
                          <a:solidFill>
                            <a:srgbClr val="7B4FBF"/>
                          </a:solidFill>
                          <a:latin typeface="Meiryo UI" pitchFamily="34" charset="0"/>
                          <a:ea typeface="Meiryo UI" pitchFamily="34" charset="-122"/>
                          <a:cs typeface="Meiryo UI" pitchFamily="34" charset="-120"/>
                        </a:rPr>
                        <a:t>180</a:t>
                      </a:r>
                      <a:r>
                        <a:rPr lang="en-US" sz="900" dirty="0">
                          <a:solidFill>
                            <a:srgbClr val="6B7280"/>
                          </a:solidFill>
                          <a:latin typeface="Meiryo UI" pitchFamily="34" charset="0"/>
                          <a:ea typeface="Meiryo UI" pitchFamily="34" charset="-122"/>
                          <a:cs typeface="Meiryo UI" pitchFamily="34" charset="-120"/>
                        </a:rPr>
                        <a:t> 72.0/100</a:t>
                      </a:r>
                      <a:endParaRPr lang="en-US" sz="1300" dirty="0">
                        <a:latin typeface="Meiryo UI" charset="0"/>
                        <a:ea typeface="Meiryo UI" charset="0"/>
                        <a:cs typeface="Meiryo UI" charset="0"/>
                      </a:endParaRPr>
                    </a:p>
                  </a:txBody>
                  <a:tcPr marT="0" marB="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EBF9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300" b="1" dirty="0">
                          <a:solidFill>
                            <a:srgbClr val="7B4FBF"/>
                          </a:solidFill>
                          <a:latin typeface="Meiryo UI" pitchFamily="34" charset="0"/>
                          <a:ea typeface="Meiryo UI" pitchFamily="34" charset="-122"/>
                          <a:cs typeface="Meiryo UI" pitchFamily="34" charset="-120"/>
                        </a:rPr>
                        <a:t>162</a:t>
                      </a:r>
                      <a:r>
                        <a:rPr lang="en-US" sz="900" dirty="0">
                          <a:solidFill>
                            <a:srgbClr val="6B7280"/>
                          </a:solidFill>
                          <a:latin typeface="Meiryo UI" pitchFamily="34" charset="0"/>
                          <a:ea typeface="Meiryo UI" pitchFamily="34" charset="-122"/>
                          <a:cs typeface="Meiryo UI" pitchFamily="34" charset="-120"/>
                        </a:rPr>
                        <a:t> 64.8/100</a:t>
                      </a:r>
                      <a:endParaRPr lang="en-US" sz="1300" dirty="0">
                        <a:latin typeface="Meiryo UI" charset="0"/>
                        <a:ea typeface="Meiryo UI" charset="0"/>
                        <a:cs typeface="Meiryo UI" charset="0"/>
                      </a:endParaRPr>
                    </a:p>
                  </a:txBody>
                  <a:tcPr marT="0" marB="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EBF9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300" b="1" dirty="0">
                          <a:solidFill>
                            <a:srgbClr val="7B4FBF"/>
                          </a:solidFill>
                          <a:latin typeface="Meiryo UI" pitchFamily="34" charset="0"/>
                          <a:ea typeface="Meiryo UI" pitchFamily="34" charset="-122"/>
                          <a:cs typeface="Meiryo UI" pitchFamily="34" charset="-120"/>
                        </a:rPr>
                        <a:t>179</a:t>
                      </a:r>
                      <a:r>
                        <a:rPr lang="en-US" sz="900" dirty="0">
                          <a:solidFill>
                            <a:srgbClr val="6B7280"/>
                          </a:solidFill>
                          <a:latin typeface="Meiryo UI" pitchFamily="34" charset="0"/>
                          <a:ea typeface="Meiryo UI" pitchFamily="34" charset="-122"/>
                          <a:cs typeface="Meiryo UI" pitchFamily="34" charset="-120"/>
                        </a:rPr>
                        <a:t> 71.6/100</a:t>
                      </a:r>
                      <a:endParaRPr lang="en-US" sz="1300" dirty="0">
                        <a:latin typeface="Meiryo UI" charset="0"/>
                        <a:ea typeface="Meiryo UI" charset="0"/>
                        <a:cs typeface="Meiryo UI" charset="0"/>
                      </a:endParaRPr>
                    </a:p>
                  </a:txBody>
                  <a:tcPr marT="0" marB="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EB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02336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300" b="1" dirty="0">
                          <a:solidFill>
                            <a:srgbClr val="1F2937"/>
                          </a:solidFill>
                          <a:latin typeface="Meiryo UI" pitchFamily="34" charset="0"/>
                          <a:ea typeface="Meiryo UI" pitchFamily="34" charset="-122"/>
                          <a:cs typeface="Meiryo UI" pitchFamily="34" charset="-120"/>
                        </a:rPr>
                        <a:t>競合1</a:t>
                      </a:r>
                      <a:endParaRPr lang="en-US" sz="1300" dirty="0">
                        <a:latin typeface="Meiryo UI" charset="0"/>
                        <a:ea typeface="Meiryo UI" charset="0"/>
                        <a:cs typeface="Meiryo UI" charset="0"/>
                      </a:endParaRPr>
                    </a:p>
                  </a:txBody>
                  <a:tcPr marT="0" marB="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300" dirty="0">
                          <a:solidFill>
                            <a:srgbClr val="1F2937"/>
                          </a:solidFill>
                          <a:latin typeface="Meiryo UI" pitchFamily="34" charset="0"/>
                          <a:ea typeface="Meiryo UI" pitchFamily="34" charset="-122"/>
                          <a:cs typeface="Meiryo UI" pitchFamily="34" charset="-120"/>
                        </a:rPr>
                        <a:t>197</a:t>
                      </a:r>
                      <a:r>
                        <a:rPr lang="en-US" sz="900" dirty="0">
                          <a:solidFill>
                            <a:srgbClr val="6B7280"/>
                          </a:solidFill>
                          <a:latin typeface="Meiryo UI" pitchFamily="34" charset="0"/>
                          <a:ea typeface="Meiryo UI" pitchFamily="34" charset="-122"/>
                          <a:cs typeface="Meiryo UI" pitchFamily="34" charset="-120"/>
                        </a:rPr>
                        <a:t> 78.8/100</a:t>
                      </a:r>
                      <a:endParaRPr lang="en-US" sz="1300" dirty="0">
                        <a:latin typeface="Meiryo UI" charset="0"/>
                        <a:ea typeface="Meiryo UI" charset="0"/>
                        <a:cs typeface="Meiryo UI" charset="0"/>
                      </a:endParaRPr>
                    </a:p>
                  </a:txBody>
                  <a:tcPr marT="0" marB="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300" dirty="0">
                          <a:solidFill>
                            <a:srgbClr val="1F2937"/>
                          </a:solidFill>
                          <a:latin typeface="Meiryo UI" pitchFamily="34" charset="0"/>
                          <a:ea typeface="Meiryo UI" pitchFamily="34" charset="-122"/>
                          <a:cs typeface="Meiryo UI" pitchFamily="34" charset="-120"/>
                        </a:rPr>
                        <a:t>196</a:t>
                      </a:r>
                      <a:r>
                        <a:rPr lang="en-US" sz="900" dirty="0">
                          <a:solidFill>
                            <a:srgbClr val="6B7280"/>
                          </a:solidFill>
                          <a:latin typeface="Meiryo UI" pitchFamily="34" charset="0"/>
                          <a:ea typeface="Meiryo UI" pitchFamily="34" charset="-122"/>
                          <a:cs typeface="Meiryo UI" pitchFamily="34" charset="-120"/>
                        </a:rPr>
                        <a:t> 78.4/100</a:t>
                      </a:r>
                      <a:endParaRPr lang="en-US" sz="1300" dirty="0">
                        <a:latin typeface="Meiryo UI" charset="0"/>
                        <a:ea typeface="Meiryo UI" charset="0"/>
                        <a:cs typeface="Meiryo UI" charset="0"/>
                      </a:endParaRPr>
                    </a:p>
                  </a:txBody>
                  <a:tcPr marT="0" marB="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300" dirty="0">
                          <a:solidFill>
                            <a:srgbClr val="1F2937"/>
                          </a:solidFill>
                          <a:latin typeface="Meiryo UI" pitchFamily="34" charset="0"/>
                          <a:ea typeface="Meiryo UI" pitchFamily="34" charset="-122"/>
                          <a:cs typeface="Meiryo UI" pitchFamily="34" charset="-120"/>
                        </a:rPr>
                        <a:t>202</a:t>
                      </a:r>
                      <a:r>
                        <a:rPr lang="en-US" sz="900" dirty="0">
                          <a:solidFill>
                            <a:srgbClr val="6B7280"/>
                          </a:solidFill>
                          <a:latin typeface="Meiryo UI" pitchFamily="34" charset="0"/>
                          <a:ea typeface="Meiryo UI" pitchFamily="34" charset="-122"/>
                          <a:cs typeface="Meiryo UI" pitchFamily="34" charset="-120"/>
                        </a:rPr>
                        <a:t> 80.8/100</a:t>
                      </a:r>
                      <a:endParaRPr lang="en-US" sz="1300" dirty="0">
                        <a:latin typeface="Meiryo UI" charset="0"/>
                        <a:ea typeface="Meiryo UI" charset="0"/>
                        <a:cs typeface="Meiryo UI" charset="0"/>
                      </a:endParaRPr>
                    </a:p>
                  </a:txBody>
                  <a:tcPr marT="0" marB="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02336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300" b="1" dirty="0">
                          <a:solidFill>
                            <a:srgbClr val="1F2937"/>
                          </a:solidFill>
                          <a:latin typeface="Meiryo UI" pitchFamily="34" charset="0"/>
                          <a:ea typeface="Meiryo UI" pitchFamily="34" charset="-122"/>
                          <a:cs typeface="Meiryo UI" pitchFamily="34" charset="-120"/>
                        </a:rPr>
                        <a:t>競合2</a:t>
                      </a:r>
                      <a:endParaRPr lang="en-US" sz="1300" dirty="0">
                        <a:latin typeface="Meiryo UI" charset="0"/>
                        <a:ea typeface="Meiryo UI" charset="0"/>
                        <a:cs typeface="Meiryo UI" charset="0"/>
                      </a:endParaRPr>
                    </a:p>
                  </a:txBody>
                  <a:tcPr marT="0" marB="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300" dirty="0">
                          <a:solidFill>
                            <a:srgbClr val="1F2937"/>
                          </a:solidFill>
                          <a:latin typeface="Meiryo UI" pitchFamily="34" charset="0"/>
                          <a:ea typeface="Meiryo UI" pitchFamily="34" charset="-122"/>
                          <a:cs typeface="Meiryo UI" pitchFamily="34" charset="-120"/>
                        </a:rPr>
                        <a:t>166</a:t>
                      </a:r>
                      <a:r>
                        <a:rPr lang="en-US" sz="900" dirty="0">
                          <a:solidFill>
                            <a:srgbClr val="6B7280"/>
                          </a:solidFill>
                          <a:latin typeface="Meiryo UI" pitchFamily="34" charset="0"/>
                          <a:ea typeface="Meiryo UI" pitchFamily="34" charset="-122"/>
                          <a:cs typeface="Meiryo UI" pitchFamily="34" charset="-120"/>
                        </a:rPr>
                        <a:t> 66.4/100</a:t>
                      </a:r>
                      <a:endParaRPr lang="en-US" sz="1300" dirty="0">
                        <a:latin typeface="Meiryo UI" charset="0"/>
                        <a:ea typeface="Meiryo UI" charset="0"/>
                        <a:cs typeface="Meiryo UI" charset="0"/>
                      </a:endParaRPr>
                    </a:p>
                  </a:txBody>
                  <a:tcPr marT="0" marB="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300" dirty="0">
                          <a:solidFill>
                            <a:srgbClr val="1F2937"/>
                          </a:solidFill>
                          <a:latin typeface="Meiryo UI" pitchFamily="34" charset="0"/>
                          <a:ea typeface="Meiryo UI" pitchFamily="34" charset="-122"/>
                          <a:cs typeface="Meiryo UI" pitchFamily="34" charset="-120"/>
                        </a:rPr>
                        <a:t>157</a:t>
                      </a:r>
                      <a:r>
                        <a:rPr lang="en-US" sz="900" dirty="0">
                          <a:solidFill>
                            <a:srgbClr val="6B7280"/>
                          </a:solidFill>
                          <a:latin typeface="Meiryo UI" pitchFamily="34" charset="0"/>
                          <a:ea typeface="Meiryo UI" pitchFamily="34" charset="-122"/>
                          <a:cs typeface="Meiryo UI" pitchFamily="34" charset="-120"/>
                        </a:rPr>
                        <a:t> 62.8/100</a:t>
                      </a:r>
                      <a:endParaRPr lang="en-US" sz="1300" dirty="0">
                        <a:latin typeface="Meiryo UI" charset="0"/>
                        <a:ea typeface="Meiryo UI" charset="0"/>
                        <a:cs typeface="Meiryo UI" charset="0"/>
                      </a:endParaRPr>
                    </a:p>
                  </a:txBody>
                  <a:tcPr marT="0" marB="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300" dirty="0">
                          <a:solidFill>
                            <a:srgbClr val="1F2937"/>
                          </a:solidFill>
                          <a:latin typeface="Meiryo UI" pitchFamily="34" charset="0"/>
                          <a:ea typeface="Meiryo UI" pitchFamily="34" charset="-122"/>
                          <a:cs typeface="Meiryo UI" pitchFamily="34" charset="-120"/>
                        </a:rPr>
                        <a:t>167</a:t>
                      </a:r>
                      <a:r>
                        <a:rPr lang="en-US" sz="900" dirty="0">
                          <a:solidFill>
                            <a:srgbClr val="6B7280"/>
                          </a:solidFill>
                          <a:latin typeface="Meiryo UI" pitchFamily="34" charset="0"/>
                          <a:ea typeface="Meiryo UI" pitchFamily="34" charset="-122"/>
                          <a:cs typeface="Meiryo UI" pitchFamily="34" charset="-120"/>
                        </a:rPr>
                        <a:t> 66.8/100</a:t>
                      </a:r>
                      <a:endParaRPr lang="en-US" sz="1300" dirty="0">
                        <a:latin typeface="Meiryo UI" charset="0"/>
                        <a:ea typeface="Meiryo UI" charset="0"/>
                        <a:cs typeface="Meiryo UI" charset="0"/>
                      </a:endParaRPr>
                    </a:p>
                  </a:txBody>
                  <a:tcPr marT="0" marB="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02336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300" b="1" dirty="0">
                          <a:solidFill>
                            <a:srgbClr val="1F2937"/>
                          </a:solidFill>
                          <a:latin typeface="Meiryo UI" pitchFamily="34" charset="0"/>
                          <a:ea typeface="Meiryo UI" pitchFamily="34" charset="-122"/>
                          <a:cs typeface="Meiryo UI" pitchFamily="34" charset="-120"/>
                        </a:rPr>
                        <a:t>競合3</a:t>
                      </a:r>
                      <a:endParaRPr lang="en-US" sz="1300" dirty="0">
                        <a:latin typeface="Meiryo UI" charset="0"/>
                        <a:ea typeface="Meiryo UI" charset="0"/>
                        <a:cs typeface="Meiryo UI" charset="0"/>
                      </a:endParaRPr>
                    </a:p>
                  </a:txBody>
                  <a:tcPr marT="0" marB="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300" dirty="0">
                          <a:solidFill>
                            <a:srgbClr val="1F2937"/>
                          </a:solidFill>
                          <a:latin typeface="Meiryo UI" pitchFamily="34" charset="0"/>
                          <a:ea typeface="Meiryo UI" pitchFamily="34" charset="-122"/>
                          <a:cs typeface="Meiryo UI" pitchFamily="34" charset="-120"/>
                        </a:rPr>
                        <a:t>153</a:t>
                      </a:r>
                      <a:r>
                        <a:rPr lang="en-US" sz="900" dirty="0">
                          <a:solidFill>
                            <a:srgbClr val="6B7280"/>
                          </a:solidFill>
                          <a:latin typeface="Meiryo UI" pitchFamily="34" charset="0"/>
                          <a:ea typeface="Meiryo UI" pitchFamily="34" charset="-122"/>
                          <a:cs typeface="Meiryo UI" pitchFamily="34" charset="-120"/>
                        </a:rPr>
                        <a:t> 61.2/100</a:t>
                      </a:r>
                      <a:endParaRPr lang="en-US" sz="1300" dirty="0">
                        <a:latin typeface="Meiryo UI" charset="0"/>
                        <a:ea typeface="Meiryo UI" charset="0"/>
                        <a:cs typeface="Meiryo UI" charset="0"/>
                      </a:endParaRPr>
                    </a:p>
                  </a:txBody>
                  <a:tcPr marT="0" marB="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300" dirty="0">
                          <a:solidFill>
                            <a:srgbClr val="1F2937"/>
                          </a:solidFill>
                          <a:latin typeface="Meiryo UI" pitchFamily="34" charset="0"/>
                          <a:ea typeface="Meiryo UI" pitchFamily="34" charset="-122"/>
                          <a:cs typeface="Meiryo UI" pitchFamily="34" charset="-120"/>
                        </a:rPr>
                        <a:t>147</a:t>
                      </a:r>
                      <a:r>
                        <a:rPr lang="en-US" sz="900" dirty="0">
                          <a:solidFill>
                            <a:srgbClr val="6B7280"/>
                          </a:solidFill>
                          <a:latin typeface="Meiryo UI" pitchFamily="34" charset="0"/>
                          <a:ea typeface="Meiryo UI" pitchFamily="34" charset="-122"/>
                          <a:cs typeface="Meiryo UI" pitchFamily="34" charset="-120"/>
                        </a:rPr>
                        <a:t> 58.8/100</a:t>
                      </a:r>
                      <a:endParaRPr lang="en-US" sz="1300" dirty="0">
                        <a:latin typeface="Meiryo UI" charset="0"/>
                        <a:ea typeface="Meiryo UI" charset="0"/>
                        <a:cs typeface="Meiryo UI" charset="0"/>
                      </a:endParaRPr>
                    </a:p>
                  </a:txBody>
                  <a:tcPr marT="0" marB="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300" dirty="0">
                          <a:solidFill>
                            <a:srgbClr val="1F2937"/>
                          </a:solidFill>
                          <a:latin typeface="Meiryo UI" pitchFamily="34" charset="0"/>
                          <a:ea typeface="Meiryo UI" pitchFamily="34" charset="-122"/>
                          <a:cs typeface="Meiryo UI" pitchFamily="34" charset="-120"/>
                        </a:rPr>
                        <a:t>154</a:t>
                      </a:r>
                      <a:r>
                        <a:rPr lang="en-US" sz="900" dirty="0">
                          <a:solidFill>
                            <a:srgbClr val="6B7280"/>
                          </a:solidFill>
                          <a:latin typeface="Meiryo UI" pitchFamily="34" charset="0"/>
                          <a:ea typeface="Meiryo UI" pitchFamily="34" charset="-122"/>
                          <a:cs typeface="Meiryo UI" pitchFamily="34" charset="-120"/>
                        </a:rPr>
                        <a:t> 61.6/100</a:t>
                      </a:r>
                      <a:endParaRPr lang="en-US" sz="1300" dirty="0">
                        <a:latin typeface="Meiryo UI" charset="0"/>
                        <a:ea typeface="Meiryo UI" charset="0"/>
                        <a:cs typeface="Meiryo UI" charset="0"/>
                      </a:endParaRPr>
                    </a:p>
                  </a:txBody>
                  <a:tcPr marT="0" marB="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14" name="Text 10"/>
          <p:cNvSpPr txBox="1"/>
          <p:nvPr/>
        </p:nvSpPr>
        <p:spPr>
          <a:xfrm>
            <a:off x="7132320" y="4023360"/>
            <a:ext cx="45262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F2A44"/>
                </a:solidFill>
                <a:latin typeface="Meiryo UI" pitchFamily="34" charset="0"/>
                <a:ea typeface="Meiryo UI" pitchFamily="34" charset="-122"/>
                <a:cs typeface="Meiryo UI" pitchFamily="34" charset="-120"/>
              </a:rPr>
              <a:t>自社との差（プラスは自社が上回る）</a:t>
            </a:r>
            <a:endParaRPr lang="en-US" sz="1400" dirty="0"/>
          </a:p>
        </p:txBody>
      </p:sp>
      <p:graphicFrame>
        <p:nvGraphicFramePr>
          <p:cNvPr id="13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7132320" y="4389120"/>
          <a:ext cx="4526280" cy="1609344"/>
        </p:xfrm>
        <a:graphic>
          <a:graphicData uri="http://schemas.openxmlformats.org/drawingml/2006/table">
            <a:tbl>
              <a:tblPr/>
              <a:tblGrid>
                <a:gridCol w="12344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9728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9728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9728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02336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endParaRPr lang="en-US" sz="1300" dirty="0">
                        <a:latin typeface="Meiryo UI" charset="0"/>
                        <a:ea typeface="Meiryo UI" charset="0"/>
                        <a:cs typeface="Meiryo UI" charset="0"/>
                      </a:endParaRPr>
                    </a:p>
                  </a:txBody>
                  <a:tcPr marT="0" marB="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7415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Meiryo UI" pitchFamily="34" charset="0"/>
                          <a:ea typeface="Meiryo UI" pitchFamily="34" charset="-122"/>
                          <a:cs typeface="Meiryo UI" pitchFamily="34" charset="-120"/>
                        </a:rPr>
                        <a:t>SEO</a:t>
                      </a:r>
                      <a:endParaRPr lang="en-US" sz="1300" dirty="0">
                        <a:latin typeface="Meiryo UI" charset="0"/>
                        <a:ea typeface="Meiryo UI" charset="0"/>
                        <a:cs typeface="Meiryo UI" charset="0"/>
                      </a:endParaRPr>
                    </a:p>
                  </a:txBody>
                  <a:tcPr marT="0" marB="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7415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Meiryo UI" pitchFamily="34" charset="0"/>
                          <a:ea typeface="Meiryo UI" pitchFamily="34" charset="-122"/>
                          <a:cs typeface="Meiryo UI" pitchFamily="34" charset="-120"/>
                        </a:rPr>
                        <a:t>GEO</a:t>
                      </a:r>
                      <a:endParaRPr lang="en-US" sz="1300" dirty="0">
                        <a:latin typeface="Meiryo UI" charset="0"/>
                        <a:ea typeface="Meiryo UI" charset="0"/>
                        <a:cs typeface="Meiryo UI" charset="0"/>
                      </a:endParaRPr>
                    </a:p>
                  </a:txBody>
                  <a:tcPr marT="0" marB="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7415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Meiryo UI" pitchFamily="34" charset="0"/>
                          <a:ea typeface="Meiryo UI" pitchFamily="34" charset="-122"/>
                          <a:cs typeface="Meiryo UI" pitchFamily="34" charset="-120"/>
                        </a:rPr>
                        <a:t>AIO</a:t>
                      </a:r>
                      <a:endParaRPr lang="en-US" sz="1300" dirty="0">
                        <a:latin typeface="Meiryo UI" charset="0"/>
                        <a:ea typeface="Meiryo UI" charset="0"/>
                        <a:cs typeface="Meiryo UI" charset="0"/>
                      </a:endParaRPr>
                    </a:p>
                  </a:txBody>
                  <a:tcPr marT="0" marB="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7415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02336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300" b="1" dirty="0">
                          <a:solidFill>
                            <a:srgbClr val="1F2937"/>
                          </a:solidFill>
                          <a:latin typeface="Meiryo UI" pitchFamily="34" charset="0"/>
                          <a:ea typeface="Meiryo UI" pitchFamily="34" charset="-122"/>
                          <a:cs typeface="Meiryo UI" pitchFamily="34" charset="-120"/>
                        </a:rPr>
                        <a:t>競合1</a:t>
                      </a:r>
                      <a:endParaRPr lang="en-US" sz="1300" dirty="0">
                        <a:latin typeface="Meiryo UI" charset="0"/>
                        <a:ea typeface="Meiryo UI" charset="0"/>
                        <a:cs typeface="Meiryo UI" charset="0"/>
                      </a:endParaRPr>
                    </a:p>
                  </a:txBody>
                  <a:tcPr marT="0" marB="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300" b="1" dirty="0">
                          <a:solidFill>
                            <a:srgbClr val="C0392B"/>
                          </a:solidFill>
                          <a:latin typeface="Meiryo UI" pitchFamily="34" charset="0"/>
                          <a:ea typeface="Meiryo UI" pitchFamily="34" charset="-122"/>
                          <a:cs typeface="Meiryo UI" pitchFamily="34" charset="-120"/>
                        </a:rPr>
                        <a:t>-17</a:t>
                      </a:r>
                      <a:endParaRPr lang="en-US" sz="1300" dirty="0">
                        <a:latin typeface="Meiryo UI" charset="0"/>
                        <a:ea typeface="Meiryo UI" charset="0"/>
                        <a:cs typeface="Meiryo UI" charset="0"/>
                      </a:endParaRPr>
                    </a:p>
                  </a:txBody>
                  <a:tcPr marT="0" marB="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300" b="1" dirty="0">
                          <a:solidFill>
                            <a:srgbClr val="C0392B"/>
                          </a:solidFill>
                          <a:latin typeface="Meiryo UI" pitchFamily="34" charset="0"/>
                          <a:ea typeface="Meiryo UI" pitchFamily="34" charset="-122"/>
                          <a:cs typeface="Meiryo UI" pitchFamily="34" charset="-120"/>
                        </a:rPr>
                        <a:t>-34</a:t>
                      </a:r>
                      <a:endParaRPr lang="en-US" sz="1300" dirty="0">
                        <a:latin typeface="Meiryo UI" charset="0"/>
                        <a:ea typeface="Meiryo UI" charset="0"/>
                        <a:cs typeface="Meiryo UI" charset="0"/>
                      </a:endParaRPr>
                    </a:p>
                  </a:txBody>
                  <a:tcPr marT="0" marB="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300" b="1" dirty="0">
                          <a:solidFill>
                            <a:srgbClr val="C0392B"/>
                          </a:solidFill>
                          <a:latin typeface="Meiryo UI" pitchFamily="34" charset="0"/>
                          <a:ea typeface="Meiryo UI" pitchFamily="34" charset="-122"/>
                          <a:cs typeface="Meiryo UI" pitchFamily="34" charset="-120"/>
                        </a:rPr>
                        <a:t>-23</a:t>
                      </a:r>
                      <a:endParaRPr lang="en-US" sz="1300" dirty="0">
                        <a:latin typeface="Meiryo UI" charset="0"/>
                        <a:ea typeface="Meiryo UI" charset="0"/>
                        <a:cs typeface="Meiryo UI" charset="0"/>
                      </a:endParaRPr>
                    </a:p>
                  </a:txBody>
                  <a:tcPr marT="0" marB="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02336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300" b="1" dirty="0">
                          <a:solidFill>
                            <a:srgbClr val="1F2937"/>
                          </a:solidFill>
                          <a:latin typeface="Meiryo UI" pitchFamily="34" charset="0"/>
                          <a:ea typeface="Meiryo UI" pitchFamily="34" charset="-122"/>
                          <a:cs typeface="Meiryo UI" pitchFamily="34" charset="-120"/>
                        </a:rPr>
                        <a:t>競合2</a:t>
                      </a:r>
                      <a:endParaRPr lang="en-US" sz="1300" dirty="0">
                        <a:latin typeface="Meiryo UI" charset="0"/>
                        <a:ea typeface="Meiryo UI" charset="0"/>
                        <a:cs typeface="Meiryo UI" charset="0"/>
                      </a:endParaRPr>
                    </a:p>
                  </a:txBody>
                  <a:tcPr marT="0" marB="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300" b="1" dirty="0">
                          <a:solidFill>
                            <a:srgbClr val="1B7A43"/>
                          </a:solidFill>
                          <a:latin typeface="Meiryo UI" pitchFamily="34" charset="0"/>
                          <a:ea typeface="Meiryo UI" pitchFamily="34" charset="-122"/>
                          <a:cs typeface="Meiryo UI" pitchFamily="34" charset="-120"/>
                        </a:rPr>
                        <a:t>+14</a:t>
                      </a:r>
                      <a:endParaRPr lang="en-US" sz="1300" dirty="0">
                        <a:latin typeface="Meiryo UI" charset="0"/>
                        <a:ea typeface="Meiryo UI" charset="0"/>
                        <a:cs typeface="Meiryo UI" charset="0"/>
                      </a:endParaRPr>
                    </a:p>
                  </a:txBody>
                  <a:tcPr marT="0" marB="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300" b="1" dirty="0">
                          <a:solidFill>
                            <a:srgbClr val="1B7A43"/>
                          </a:solidFill>
                          <a:latin typeface="Meiryo UI" pitchFamily="34" charset="0"/>
                          <a:ea typeface="Meiryo UI" pitchFamily="34" charset="-122"/>
                          <a:cs typeface="Meiryo UI" pitchFamily="34" charset="-120"/>
                        </a:rPr>
                        <a:t>+5</a:t>
                      </a:r>
                      <a:endParaRPr lang="en-US" sz="1300" dirty="0">
                        <a:latin typeface="Meiryo UI" charset="0"/>
                        <a:ea typeface="Meiryo UI" charset="0"/>
                        <a:cs typeface="Meiryo UI" charset="0"/>
                      </a:endParaRPr>
                    </a:p>
                  </a:txBody>
                  <a:tcPr marT="0" marB="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300" b="1" dirty="0">
                          <a:solidFill>
                            <a:srgbClr val="1B7A43"/>
                          </a:solidFill>
                          <a:latin typeface="Meiryo UI" pitchFamily="34" charset="0"/>
                          <a:ea typeface="Meiryo UI" pitchFamily="34" charset="-122"/>
                          <a:cs typeface="Meiryo UI" pitchFamily="34" charset="-120"/>
                        </a:rPr>
                        <a:t>+12</a:t>
                      </a:r>
                      <a:endParaRPr lang="en-US" sz="1300" dirty="0">
                        <a:latin typeface="Meiryo UI" charset="0"/>
                        <a:ea typeface="Meiryo UI" charset="0"/>
                        <a:cs typeface="Meiryo UI" charset="0"/>
                      </a:endParaRPr>
                    </a:p>
                  </a:txBody>
                  <a:tcPr marT="0" marB="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02336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300" b="1" dirty="0">
                          <a:solidFill>
                            <a:srgbClr val="1F2937"/>
                          </a:solidFill>
                          <a:latin typeface="Meiryo UI" pitchFamily="34" charset="0"/>
                          <a:ea typeface="Meiryo UI" pitchFamily="34" charset="-122"/>
                          <a:cs typeface="Meiryo UI" pitchFamily="34" charset="-120"/>
                        </a:rPr>
                        <a:t>競合3</a:t>
                      </a:r>
                      <a:endParaRPr lang="en-US" sz="1300" dirty="0">
                        <a:latin typeface="Meiryo UI" charset="0"/>
                        <a:ea typeface="Meiryo UI" charset="0"/>
                        <a:cs typeface="Meiryo UI" charset="0"/>
                      </a:endParaRPr>
                    </a:p>
                  </a:txBody>
                  <a:tcPr marT="0" marB="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300" b="1" dirty="0">
                          <a:solidFill>
                            <a:srgbClr val="1B7A43"/>
                          </a:solidFill>
                          <a:latin typeface="Meiryo UI" pitchFamily="34" charset="0"/>
                          <a:ea typeface="Meiryo UI" pitchFamily="34" charset="-122"/>
                          <a:cs typeface="Meiryo UI" pitchFamily="34" charset="-120"/>
                        </a:rPr>
                        <a:t>+27</a:t>
                      </a:r>
                      <a:endParaRPr lang="en-US" sz="1300" dirty="0">
                        <a:latin typeface="Meiryo UI" charset="0"/>
                        <a:ea typeface="Meiryo UI" charset="0"/>
                        <a:cs typeface="Meiryo UI" charset="0"/>
                      </a:endParaRPr>
                    </a:p>
                  </a:txBody>
                  <a:tcPr marT="0" marB="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300" b="1" dirty="0">
                          <a:solidFill>
                            <a:srgbClr val="1B7A43"/>
                          </a:solidFill>
                          <a:latin typeface="Meiryo UI" pitchFamily="34" charset="0"/>
                          <a:ea typeface="Meiryo UI" pitchFamily="34" charset="-122"/>
                          <a:cs typeface="Meiryo UI" pitchFamily="34" charset="-120"/>
                        </a:rPr>
                        <a:t>+15</a:t>
                      </a:r>
                      <a:endParaRPr lang="en-US" sz="1300" dirty="0">
                        <a:latin typeface="Meiryo UI" charset="0"/>
                        <a:ea typeface="Meiryo UI" charset="0"/>
                        <a:cs typeface="Meiryo UI" charset="0"/>
                      </a:endParaRPr>
                    </a:p>
                  </a:txBody>
                  <a:tcPr marT="0" marB="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300" b="1" dirty="0">
                          <a:solidFill>
                            <a:srgbClr val="1B7A43"/>
                          </a:solidFill>
                          <a:latin typeface="Meiryo UI" pitchFamily="34" charset="0"/>
                          <a:ea typeface="Meiryo UI" pitchFamily="34" charset="-122"/>
                          <a:cs typeface="Meiryo UI" pitchFamily="34" charset="-120"/>
                        </a:rPr>
                        <a:t>+25</a:t>
                      </a:r>
                      <a:endParaRPr lang="en-US" sz="1300" dirty="0">
                        <a:latin typeface="Meiryo UI" charset="0"/>
                        <a:ea typeface="Meiryo UI" charset="0"/>
                        <a:cs typeface="Meiryo UI" charset="0"/>
                      </a:endParaRPr>
                    </a:p>
                  </a:txBody>
                  <a:tcPr marT="0" marB="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20040"/>
            <a:ext cx="98755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1F2A44"/>
                </a:solidFill>
                <a:latin typeface="Meiryo UI" pitchFamily="34" charset="0"/>
                <a:ea typeface="Meiryo UI" pitchFamily="34" charset="-122"/>
                <a:cs typeface="Meiryo UI" pitchFamily="34" charset="-120"/>
              </a:rPr>
              <a:t>GPT｜自社の強み・弱み</a:t>
            </a:r>
            <a:endParaRPr lang="en-US" sz="26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932688"/>
            <a:ext cx="10058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6B7280"/>
                </a:solidFill>
                <a:latin typeface="Meiryo UI" pitchFamily="34" charset="0"/>
                <a:ea typeface="Meiryo UI" pitchFamily="34" charset="-122"/>
                <a:cs typeface="Meiryo UI" pitchFamily="34" charset="-120"/>
              </a:rPr>
              <a:t>項目別の差（SEO / GEO / AIO）から抽出</a:t>
            </a:r>
            <a:endParaRPr lang="en-US" sz="1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4652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9CA3AF"/>
                </a:solidFill>
                <a:latin typeface="Meiryo UI" pitchFamily="34" charset="0"/>
                <a:ea typeface="Meiryo UI" pitchFamily="34" charset="-122"/>
                <a:cs typeface="Meiryo UI" pitchFamily="34" charset="-120"/>
              </a:rPr>
              <a:t>Audit2Build｜競合比較レポート</a:t>
            </a:r>
            <a:endParaRPr lang="en-US" sz="900" dirty="0"/>
          </a:p>
        </p:txBody>
      </p:sp>
      <p:sp>
        <p:nvSpPr>
          <p:cNvPr id="5" name="Text 3"/>
          <p:cNvSpPr txBox="1"/>
          <p:nvPr/>
        </p:nvSpPr>
        <p:spPr>
          <a:xfrm>
            <a:off x="11155680" y="6446520"/>
            <a:ext cx="5029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9CA3AF"/>
                </a:solidFill>
                <a:latin typeface="Meiryo UI" pitchFamily="34" charset="0"/>
                <a:ea typeface="Meiryo UI" pitchFamily="34" charset="-122"/>
                <a:cs typeface="Meiryo UI" pitchFamily="34" charset="-120"/>
              </a:rPr>
              <a:t>7</a:t>
            </a:r>
            <a:endParaRPr lang="en-US" sz="900" dirty="0"/>
          </a:p>
        </p:txBody>
      </p:sp>
      <p:sp>
        <p:nvSpPr>
          <p:cNvPr id="6" name="Shape 4"/>
          <p:cNvSpPr/>
          <p:nvPr/>
        </p:nvSpPr>
        <p:spPr>
          <a:xfrm>
            <a:off x="8549640" y="6400800"/>
            <a:ext cx="2468880" cy="292608"/>
          </a:xfrm>
          <a:prstGeom prst="roundRect">
            <a:avLst>
              <a:gd name="adj" fmla="val 15625"/>
            </a:avLst>
          </a:prstGeom>
          <a:solidFill>
            <a:srgbClr val="FDECEA"/>
          </a:solidFill>
          <a:ln w="12700">
            <a:solidFill>
              <a:srgbClr val="FDECEA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7" name="Text 5"/>
          <p:cNvSpPr txBox="1"/>
          <p:nvPr/>
        </p:nvSpPr>
        <p:spPr>
          <a:xfrm>
            <a:off x="8549640" y="6400800"/>
            <a:ext cx="24688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50" b="1" dirty="0">
                <a:solidFill>
                  <a:srgbClr val="C0392B"/>
                </a:solidFill>
                <a:latin typeface="Meiryo UI" pitchFamily="34" charset="0"/>
                <a:ea typeface="Meiryo UI" pitchFamily="34" charset="-122"/>
                <a:cs typeface="Meiryo UI" pitchFamily="34" charset="-120"/>
              </a:rPr>
              <a:t>サンプル（見本用の仮データ）</a:t>
            </a:r>
            <a:endParaRPr lang="en-US" sz="950" dirty="0"/>
          </a:p>
        </p:txBody>
      </p:sp>
      <p:sp>
        <p:nvSpPr>
          <p:cNvPr id="8" name="Shape 6"/>
          <p:cNvSpPr/>
          <p:nvPr/>
        </p:nvSpPr>
        <p:spPr>
          <a:xfrm>
            <a:off x="10927080" y="365760"/>
            <a:ext cx="640080" cy="640080"/>
          </a:xfrm>
          <a:prstGeom prst="ellipse">
            <a:avLst/>
          </a:prstGeom>
          <a:solidFill>
            <a:srgbClr val="2E9E5B"/>
          </a:solidFill>
          <a:ln w="12700">
            <a:solidFill>
              <a:srgbClr val="2E9E5B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9" name="Text 7"/>
          <p:cNvSpPr txBox="1"/>
          <p:nvPr/>
        </p:nvSpPr>
        <p:spPr>
          <a:xfrm>
            <a:off x="10927080" y="36576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960" b="1" dirty="0">
                <a:solidFill>
                  <a:srgbClr val="FFFFFF"/>
                </a:solidFill>
                <a:latin typeface="Meiryo UI" pitchFamily="34" charset="0"/>
                <a:ea typeface="Meiryo UI" pitchFamily="34" charset="-122"/>
                <a:cs typeface="Meiryo UI" pitchFamily="34" charset="-120"/>
              </a:rPr>
              <a:t>G</a:t>
            </a:r>
            <a:endParaRPr lang="en-US" sz="1960" dirty="0"/>
          </a:p>
        </p:txBody>
      </p:sp>
      <p:sp>
        <p:nvSpPr>
          <p:cNvPr id="10" name="Shape 8"/>
          <p:cNvSpPr/>
          <p:nvPr/>
        </p:nvSpPr>
        <p:spPr>
          <a:xfrm>
            <a:off x="548640" y="1463040"/>
            <a:ext cx="5440680" cy="4434840"/>
          </a:xfrm>
          <a:prstGeom prst="roundRect">
            <a:avLst>
              <a:gd name="adj" fmla="val 1649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11" name="Shape 9"/>
          <p:cNvSpPr/>
          <p:nvPr/>
        </p:nvSpPr>
        <p:spPr>
          <a:xfrm>
            <a:off x="777240" y="1645920"/>
            <a:ext cx="2651760" cy="329184"/>
          </a:xfrm>
          <a:prstGeom prst="roundRect">
            <a:avLst>
              <a:gd name="adj" fmla="val 13889"/>
            </a:avLst>
          </a:prstGeom>
          <a:solidFill>
            <a:srgbClr val="1B7A43"/>
          </a:solidFill>
          <a:ln w="12700">
            <a:solidFill>
              <a:srgbClr val="1B7A43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12" name="Text 10"/>
          <p:cNvSpPr txBox="1"/>
          <p:nvPr/>
        </p:nvSpPr>
        <p:spPr>
          <a:xfrm>
            <a:off x="777240" y="1645920"/>
            <a:ext cx="26517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  <a:latin typeface="Meiryo UI" pitchFamily="34" charset="0"/>
                <a:ea typeface="Meiryo UI" pitchFamily="34" charset="-122"/>
                <a:cs typeface="Meiryo UI" pitchFamily="34" charset="-120"/>
              </a:rPr>
              <a:t>強み（競合と同等以上）</a:t>
            </a:r>
            <a:endParaRPr lang="en-US" sz="1200" dirty="0"/>
          </a:p>
        </p:txBody>
      </p:sp>
      <p:sp>
        <p:nvSpPr>
          <p:cNvPr id="13" name="Text 11"/>
          <p:cNvSpPr txBox="1"/>
          <p:nvPr/>
        </p:nvSpPr>
        <p:spPr>
          <a:xfrm>
            <a:off x="4800600" y="1645920"/>
            <a:ext cx="960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300" b="1" dirty="0">
                <a:solidFill>
                  <a:srgbClr val="1B7A43"/>
                </a:solidFill>
                <a:latin typeface="Meiryo UI" pitchFamily="34" charset="0"/>
                <a:ea typeface="Meiryo UI" pitchFamily="34" charset="-122"/>
                <a:cs typeface="Meiryo UI" pitchFamily="34" charset="-120"/>
              </a:rPr>
              <a:t>3件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777240" y="2148840"/>
            <a:ext cx="4983480" cy="621792"/>
          </a:xfrm>
          <a:prstGeom prst="roundRect">
            <a:avLst>
              <a:gd name="adj" fmla="val 7353"/>
            </a:avLst>
          </a:prstGeom>
          <a:solidFill>
            <a:srgbClr val="E7F5EC"/>
          </a:solidFill>
          <a:ln w="12700">
            <a:solidFill>
              <a:srgbClr val="E7F5EC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15" name="Text 13"/>
          <p:cNvSpPr txBox="1"/>
          <p:nvPr/>
        </p:nvSpPr>
        <p:spPr>
          <a:xfrm>
            <a:off x="914400" y="2148840"/>
            <a:ext cx="68580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6B7280"/>
                </a:solidFill>
                <a:latin typeface="Meiryo UI" pitchFamily="34" charset="0"/>
                <a:ea typeface="Meiryo UI" pitchFamily="34" charset="-122"/>
                <a:cs typeface="Meiryo UI" pitchFamily="34" charset="-120"/>
              </a:rPr>
              <a:t>F-12</a:t>
            </a:r>
            <a:endParaRPr lang="en-US" sz="1100" dirty="0"/>
          </a:p>
        </p:txBody>
      </p:sp>
      <p:sp>
        <p:nvSpPr>
          <p:cNvPr id="16" name="Text 14"/>
          <p:cNvSpPr txBox="1"/>
          <p:nvPr/>
        </p:nvSpPr>
        <p:spPr>
          <a:xfrm>
            <a:off x="1600200" y="2148840"/>
            <a:ext cx="233172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b="1" dirty="0">
                <a:solidFill>
                  <a:srgbClr val="1F2937"/>
                </a:solidFill>
                <a:latin typeface="Meiryo UI" pitchFamily="34" charset="0"/>
                <a:ea typeface="Meiryo UI" pitchFamily="34" charset="-122"/>
                <a:cs typeface="Meiryo UI" pitchFamily="34" charset="-120"/>
              </a:rPr>
              <a:t>比較・選び方情報</a:t>
            </a:r>
            <a:endParaRPr lang="en-US" sz="1250" dirty="0"/>
          </a:p>
        </p:txBody>
      </p:sp>
      <p:sp>
        <p:nvSpPr>
          <p:cNvPr id="17" name="Text 15"/>
          <p:cNvSpPr txBox="1"/>
          <p:nvPr/>
        </p:nvSpPr>
        <p:spPr>
          <a:xfrm>
            <a:off x="3931920" y="2148840"/>
            <a:ext cx="182880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250" b="1" dirty="0">
                <a:solidFill>
                  <a:srgbClr val="1B7A43"/>
                </a:solidFill>
                <a:latin typeface="Meiryo UI" pitchFamily="34" charset="0"/>
                <a:ea typeface="Meiryo UI" pitchFamily="34" charset="-122"/>
                <a:cs typeface="Meiryo UI" pitchFamily="34" charset="-120"/>
              </a:rPr>
              <a:t>0 / -1 / +2</a:t>
            </a:r>
            <a:endParaRPr lang="en-US" sz="1250" dirty="0"/>
          </a:p>
        </p:txBody>
      </p:sp>
      <p:sp>
        <p:nvSpPr>
          <p:cNvPr id="18" name="Shape 16"/>
          <p:cNvSpPr/>
          <p:nvPr/>
        </p:nvSpPr>
        <p:spPr>
          <a:xfrm>
            <a:off x="777240" y="2880360"/>
            <a:ext cx="4983480" cy="621792"/>
          </a:xfrm>
          <a:prstGeom prst="roundRect">
            <a:avLst>
              <a:gd name="adj" fmla="val 7353"/>
            </a:avLst>
          </a:prstGeom>
          <a:solidFill>
            <a:srgbClr val="E7F5EC"/>
          </a:solidFill>
          <a:ln w="12700">
            <a:solidFill>
              <a:srgbClr val="E7F5EC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19" name="Text 17"/>
          <p:cNvSpPr txBox="1"/>
          <p:nvPr/>
        </p:nvSpPr>
        <p:spPr>
          <a:xfrm>
            <a:off x="914400" y="2880360"/>
            <a:ext cx="68580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6B7280"/>
                </a:solidFill>
                <a:latin typeface="Meiryo UI" pitchFamily="34" charset="0"/>
                <a:ea typeface="Meiryo UI" pitchFamily="34" charset="-122"/>
                <a:cs typeface="Meiryo UI" pitchFamily="34" charset="-120"/>
              </a:rPr>
              <a:t>F-10</a:t>
            </a:r>
            <a:endParaRPr lang="en-US" sz="1100" dirty="0"/>
          </a:p>
        </p:txBody>
      </p:sp>
      <p:sp>
        <p:nvSpPr>
          <p:cNvPr id="20" name="Text 18"/>
          <p:cNvSpPr txBox="1"/>
          <p:nvPr/>
        </p:nvSpPr>
        <p:spPr>
          <a:xfrm>
            <a:off x="1600200" y="2880360"/>
            <a:ext cx="233172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b="1" dirty="0">
                <a:solidFill>
                  <a:srgbClr val="1F2937"/>
                </a:solidFill>
                <a:latin typeface="Meiryo UI" pitchFamily="34" charset="0"/>
                <a:ea typeface="Meiryo UI" pitchFamily="34" charset="-122"/>
                <a:cs typeface="Meiryo UI" pitchFamily="34" charset="-120"/>
              </a:rPr>
              <a:t>AIが引用しやすい定義文</a:t>
            </a:r>
            <a:endParaRPr lang="en-US" sz="1250" dirty="0"/>
          </a:p>
        </p:txBody>
      </p:sp>
      <p:sp>
        <p:nvSpPr>
          <p:cNvPr id="21" name="Text 19"/>
          <p:cNvSpPr txBox="1"/>
          <p:nvPr/>
        </p:nvSpPr>
        <p:spPr>
          <a:xfrm>
            <a:off x="3931920" y="2880360"/>
            <a:ext cx="182880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250" b="1" dirty="0">
                <a:solidFill>
                  <a:srgbClr val="1B7A43"/>
                </a:solidFill>
                <a:latin typeface="Meiryo UI" pitchFamily="34" charset="0"/>
                <a:ea typeface="Meiryo UI" pitchFamily="34" charset="-122"/>
                <a:cs typeface="Meiryo UI" pitchFamily="34" charset="-120"/>
              </a:rPr>
              <a:t>-1 / +1 / 0</a:t>
            </a:r>
            <a:endParaRPr lang="en-US" sz="1250" dirty="0"/>
          </a:p>
        </p:txBody>
      </p:sp>
      <p:sp>
        <p:nvSpPr>
          <p:cNvPr id="22" name="Shape 20"/>
          <p:cNvSpPr/>
          <p:nvPr/>
        </p:nvSpPr>
        <p:spPr>
          <a:xfrm>
            <a:off x="777240" y="3611880"/>
            <a:ext cx="4983480" cy="621792"/>
          </a:xfrm>
          <a:prstGeom prst="roundRect">
            <a:avLst>
              <a:gd name="adj" fmla="val 7353"/>
            </a:avLst>
          </a:prstGeom>
          <a:solidFill>
            <a:srgbClr val="E7F5EC"/>
          </a:solidFill>
          <a:ln w="12700">
            <a:solidFill>
              <a:srgbClr val="E7F5EC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23" name="Text 21"/>
          <p:cNvSpPr txBox="1"/>
          <p:nvPr/>
        </p:nvSpPr>
        <p:spPr>
          <a:xfrm>
            <a:off x="914400" y="3611880"/>
            <a:ext cx="68580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6B7280"/>
                </a:solidFill>
                <a:latin typeface="Meiryo UI" pitchFamily="34" charset="0"/>
                <a:ea typeface="Meiryo UI" pitchFamily="34" charset="-122"/>
                <a:cs typeface="Meiryo UI" pitchFamily="34" charset="-120"/>
              </a:rPr>
              <a:t>F-15</a:t>
            </a:r>
            <a:endParaRPr lang="en-US" sz="1100" dirty="0"/>
          </a:p>
        </p:txBody>
      </p:sp>
      <p:sp>
        <p:nvSpPr>
          <p:cNvPr id="24" name="Text 22"/>
          <p:cNvSpPr txBox="1"/>
          <p:nvPr/>
        </p:nvSpPr>
        <p:spPr>
          <a:xfrm>
            <a:off x="1600200" y="3611880"/>
            <a:ext cx="233172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b="1" dirty="0">
                <a:solidFill>
                  <a:srgbClr val="1F2937"/>
                </a:solidFill>
                <a:latin typeface="Meiryo UI" pitchFamily="34" charset="0"/>
                <a:ea typeface="Meiryo UI" pitchFamily="34" charset="-122"/>
                <a:cs typeface="Meiryo UI" pitchFamily="34" charset="-120"/>
              </a:rPr>
              <a:t>要点の構造化</a:t>
            </a:r>
            <a:endParaRPr lang="en-US" sz="1250" dirty="0"/>
          </a:p>
        </p:txBody>
      </p:sp>
      <p:sp>
        <p:nvSpPr>
          <p:cNvPr id="25" name="Text 23"/>
          <p:cNvSpPr txBox="1"/>
          <p:nvPr/>
        </p:nvSpPr>
        <p:spPr>
          <a:xfrm>
            <a:off x="3931920" y="3611880"/>
            <a:ext cx="182880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250" b="1" dirty="0">
                <a:solidFill>
                  <a:srgbClr val="1B7A43"/>
                </a:solidFill>
                <a:latin typeface="Meiryo UI" pitchFamily="34" charset="0"/>
                <a:ea typeface="Meiryo UI" pitchFamily="34" charset="-122"/>
                <a:cs typeface="Meiryo UI" pitchFamily="34" charset="-120"/>
              </a:rPr>
              <a:t>-1 / -1 / +2</a:t>
            </a:r>
            <a:endParaRPr lang="en-US" sz="1250" dirty="0"/>
          </a:p>
        </p:txBody>
      </p:sp>
      <p:sp>
        <p:nvSpPr>
          <p:cNvPr id="26" name="Shape 24"/>
          <p:cNvSpPr/>
          <p:nvPr/>
        </p:nvSpPr>
        <p:spPr>
          <a:xfrm>
            <a:off x="6217920" y="1463040"/>
            <a:ext cx="5440680" cy="4434840"/>
          </a:xfrm>
          <a:prstGeom prst="roundRect">
            <a:avLst>
              <a:gd name="adj" fmla="val 1649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27" name="Shape 25"/>
          <p:cNvSpPr/>
          <p:nvPr/>
        </p:nvSpPr>
        <p:spPr>
          <a:xfrm>
            <a:off x="6446520" y="1645920"/>
            <a:ext cx="2651760" cy="329184"/>
          </a:xfrm>
          <a:prstGeom prst="roundRect">
            <a:avLst>
              <a:gd name="adj" fmla="val 13889"/>
            </a:avLst>
          </a:prstGeom>
          <a:solidFill>
            <a:srgbClr val="C0392B"/>
          </a:solidFill>
          <a:ln w="12700">
            <a:solidFill>
              <a:srgbClr val="C0392B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28" name="Text 26"/>
          <p:cNvSpPr txBox="1"/>
          <p:nvPr/>
        </p:nvSpPr>
        <p:spPr>
          <a:xfrm>
            <a:off x="6446520" y="1645920"/>
            <a:ext cx="26517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  <a:latin typeface="Meiryo UI" pitchFamily="34" charset="0"/>
                <a:ea typeface="Meiryo UI" pitchFamily="34" charset="-122"/>
                <a:cs typeface="Meiryo UI" pitchFamily="34" charset="-120"/>
              </a:rPr>
              <a:t>弱み（競合より大きく劣る）</a:t>
            </a:r>
            <a:endParaRPr lang="en-US" sz="1200" dirty="0"/>
          </a:p>
        </p:txBody>
      </p:sp>
      <p:sp>
        <p:nvSpPr>
          <p:cNvPr id="29" name="Text 27"/>
          <p:cNvSpPr txBox="1"/>
          <p:nvPr/>
        </p:nvSpPr>
        <p:spPr>
          <a:xfrm>
            <a:off x="10469880" y="1645920"/>
            <a:ext cx="960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300" b="1" dirty="0">
                <a:solidFill>
                  <a:srgbClr val="C0392B"/>
                </a:solidFill>
                <a:latin typeface="Meiryo UI" pitchFamily="34" charset="0"/>
                <a:ea typeface="Meiryo UI" pitchFamily="34" charset="-122"/>
                <a:cs typeface="Meiryo UI" pitchFamily="34" charset="-120"/>
              </a:rPr>
              <a:t>5件</a:t>
            </a:r>
            <a:endParaRPr lang="en-US" sz="1300" dirty="0"/>
          </a:p>
        </p:txBody>
      </p:sp>
      <p:sp>
        <p:nvSpPr>
          <p:cNvPr id="30" name="Shape 28"/>
          <p:cNvSpPr/>
          <p:nvPr/>
        </p:nvSpPr>
        <p:spPr>
          <a:xfrm>
            <a:off x="6446520" y="2148840"/>
            <a:ext cx="4983480" cy="621792"/>
          </a:xfrm>
          <a:prstGeom prst="roundRect">
            <a:avLst>
              <a:gd name="adj" fmla="val 7353"/>
            </a:avLst>
          </a:prstGeom>
          <a:solidFill>
            <a:srgbClr val="FDECEA"/>
          </a:solidFill>
          <a:ln w="12700">
            <a:solidFill>
              <a:srgbClr val="FDECEA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31" name="Text 29"/>
          <p:cNvSpPr txBox="1"/>
          <p:nvPr/>
        </p:nvSpPr>
        <p:spPr>
          <a:xfrm>
            <a:off x="6583680" y="2148840"/>
            <a:ext cx="68580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6B7280"/>
                </a:solidFill>
                <a:latin typeface="Meiryo UI" pitchFamily="34" charset="0"/>
                <a:ea typeface="Meiryo UI" pitchFamily="34" charset="-122"/>
                <a:cs typeface="Meiryo UI" pitchFamily="34" charset="-120"/>
              </a:rPr>
              <a:t>F-07</a:t>
            </a:r>
            <a:endParaRPr lang="en-US" sz="1100" dirty="0"/>
          </a:p>
        </p:txBody>
      </p:sp>
      <p:sp>
        <p:nvSpPr>
          <p:cNvPr id="32" name="Text 30"/>
          <p:cNvSpPr txBox="1"/>
          <p:nvPr/>
        </p:nvSpPr>
        <p:spPr>
          <a:xfrm>
            <a:off x="7269480" y="2148840"/>
            <a:ext cx="233172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b="1" dirty="0">
                <a:solidFill>
                  <a:srgbClr val="1F2937"/>
                </a:solidFill>
                <a:latin typeface="Meiryo UI" pitchFamily="34" charset="0"/>
                <a:ea typeface="Meiryo UI" pitchFamily="34" charset="-122"/>
                <a:cs typeface="Meiryo UI" pitchFamily="34" charset="-120"/>
              </a:rPr>
              <a:t>見出し構造</a:t>
            </a:r>
            <a:endParaRPr lang="en-US" sz="1250" dirty="0"/>
          </a:p>
        </p:txBody>
      </p:sp>
      <p:sp>
        <p:nvSpPr>
          <p:cNvPr id="33" name="Text 31"/>
          <p:cNvSpPr txBox="1"/>
          <p:nvPr/>
        </p:nvSpPr>
        <p:spPr>
          <a:xfrm>
            <a:off x="9601200" y="2148840"/>
            <a:ext cx="182880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250" b="1" dirty="0">
                <a:solidFill>
                  <a:srgbClr val="C0392B"/>
                </a:solidFill>
                <a:latin typeface="Meiryo UI" pitchFamily="34" charset="0"/>
                <a:ea typeface="Meiryo UI" pitchFamily="34" charset="-122"/>
                <a:cs typeface="Meiryo UI" pitchFamily="34" charset="-120"/>
              </a:rPr>
              <a:t>-3 / -4 / -1</a:t>
            </a:r>
            <a:endParaRPr lang="en-US" sz="1250" dirty="0"/>
          </a:p>
        </p:txBody>
      </p:sp>
      <p:sp>
        <p:nvSpPr>
          <p:cNvPr id="34" name="Shape 32"/>
          <p:cNvSpPr/>
          <p:nvPr/>
        </p:nvSpPr>
        <p:spPr>
          <a:xfrm>
            <a:off x="6446520" y="2880360"/>
            <a:ext cx="4983480" cy="621792"/>
          </a:xfrm>
          <a:prstGeom prst="roundRect">
            <a:avLst>
              <a:gd name="adj" fmla="val 7353"/>
            </a:avLst>
          </a:prstGeom>
          <a:solidFill>
            <a:srgbClr val="FDECEA"/>
          </a:solidFill>
          <a:ln w="12700">
            <a:solidFill>
              <a:srgbClr val="FDECEA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35" name="Text 33"/>
          <p:cNvSpPr txBox="1"/>
          <p:nvPr/>
        </p:nvSpPr>
        <p:spPr>
          <a:xfrm>
            <a:off x="6583680" y="2880360"/>
            <a:ext cx="68580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6B7280"/>
                </a:solidFill>
                <a:latin typeface="Meiryo UI" pitchFamily="34" charset="0"/>
                <a:ea typeface="Meiryo UI" pitchFamily="34" charset="-122"/>
                <a:cs typeface="Meiryo UI" pitchFamily="34" charset="-120"/>
              </a:rPr>
              <a:t>F-08</a:t>
            </a:r>
            <a:endParaRPr lang="en-US" sz="1100" dirty="0"/>
          </a:p>
        </p:txBody>
      </p:sp>
      <p:sp>
        <p:nvSpPr>
          <p:cNvPr id="36" name="Text 34"/>
          <p:cNvSpPr txBox="1"/>
          <p:nvPr/>
        </p:nvSpPr>
        <p:spPr>
          <a:xfrm>
            <a:off x="7269480" y="2880360"/>
            <a:ext cx="233172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b="1" dirty="0">
                <a:solidFill>
                  <a:srgbClr val="1F2937"/>
                </a:solidFill>
                <a:latin typeface="Meiryo UI" pitchFamily="34" charset="0"/>
                <a:ea typeface="Meiryo UI" pitchFamily="34" charset="-122"/>
                <a:cs typeface="Meiryo UI" pitchFamily="34" charset="-120"/>
              </a:rPr>
              <a:t>検索意図との一致</a:t>
            </a:r>
            <a:endParaRPr lang="en-US" sz="1250" dirty="0"/>
          </a:p>
        </p:txBody>
      </p:sp>
      <p:sp>
        <p:nvSpPr>
          <p:cNvPr id="37" name="Text 35"/>
          <p:cNvSpPr txBox="1"/>
          <p:nvPr/>
        </p:nvSpPr>
        <p:spPr>
          <a:xfrm>
            <a:off x="9601200" y="2880360"/>
            <a:ext cx="182880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250" b="1" dirty="0">
                <a:solidFill>
                  <a:srgbClr val="C0392B"/>
                </a:solidFill>
                <a:latin typeface="Meiryo UI" pitchFamily="34" charset="0"/>
                <a:ea typeface="Meiryo UI" pitchFamily="34" charset="-122"/>
                <a:cs typeface="Meiryo UI" pitchFamily="34" charset="-120"/>
              </a:rPr>
              <a:t>-2 / -1 / -4</a:t>
            </a:r>
            <a:endParaRPr lang="en-US" sz="1250" dirty="0"/>
          </a:p>
        </p:txBody>
      </p:sp>
      <p:sp>
        <p:nvSpPr>
          <p:cNvPr id="38" name="Shape 36"/>
          <p:cNvSpPr/>
          <p:nvPr/>
        </p:nvSpPr>
        <p:spPr>
          <a:xfrm>
            <a:off x="6446520" y="3611880"/>
            <a:ext cx="4983480" cy="621792"/>
          </a:xfrm>
          <a:prstGeom prst="roundRect">
            <a:avLst>
              <a:gd name="adj" fmla="val 7353"/>
            </a:avLst>
          </a:prstGeom>
          <a:solidFill>
            <a:srgbClr val="FDECEA"/>
          </a:solidFill>
          <a:ln w="12700">
            <a:solidFill>
              <a:srgbClr val="FDECEA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39" name="Text 37"/>
          <p:cNvSpPr txBox="1"/>
          <p:nvPr/>
        </p:nvSpPr>
        <p:spPr>
          <a:xfrm>
            <a:off x="6583680" y="3611880"/>
            <a:ext cx="68580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6B7280"/>
                </a:solidFill>
                <a:latin typeface="Meiryo UI" pitchFamily="34" charset="0"/>
                <a:ea typeface="Meiryo UI" pitchFamily="34" charset="-122"/>
                <a:cs typeface="Meiryo UI" pitchFamily="34" charset="-120"/>
              </a:rPr>
              <a:t>F-14</a:t>
            </a:r>
            <a:endParaRPr lang="en-US" sz="1100" dirty="0"/>
          </a:p>
        </p:txBody>
      </p:sp>
      <p:sp>
        <p:nvSpPr>
          <p:cNvPr id="40" name="Text 38"/>
          <p:cNvSpPr txBox="1"/>
          <p:nvPr/>
        </p:nvSpPr>
        <p:spPr>
          <a:xfrm>
            <a:off x="7269480" y="3611880"/>
            <a:ext cx="233172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b="1" dirty="0">
                <a:solidFill>
                  <a:srgbClr val="1F2937"/>
                </a:solidFill>
                <a:latin typeface="Meiryo UI" pitchFamily="34" charset="0"/>
                <a:ea typeface="Meiryo UI" pitchFamily="34" charset="-122"/>
                <a:cs typeface="Meiryo UI" pitchFamily="34" charset="-120"/>
              </a:rPr>
              <a:t>AI回答に使いやすいQ&amp;A性</a:t>
            </a:r>
            <a:endParaRPr lang="en-US" sz="1250" dirty="0"/>
          </a:p>
        </p:txBody>
      </p:sp>
      <p:sp>
        <p:nvSpPr>
          <p:cNvPr id="41" name="Text 39"/>
          <p:cNvSpPr txBox="1"/>
          <p:nvPr/>
        </p:nvSpPr>
        <p:spPr>
          <a:xfrm>
            <a:off x="9601200" y="3611880"/>
            <a:ext cx="182880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250" b="1" dirty="0">
                <a:solidFill>
                  <a:srgbClr val="C0392B"/>
                </a:solidFill>
                <a:latin typeface="Meiryo UI" pitchFamily="34" charset="0"/>
                <a:ea typeface="Meiryo UI" pitchFamily="34" charset="-122"/>
                <a:cs typeface="Meiryo UI" pitchFamily="34" charset="-120"/>
              </a:rPr>
              <a:t>-1 / -2 / -4</a:t>
            </a:r>
            <a:endParaRPr lang="en-US" sz="1250" dirty="0"/>
          </a:p>
        </p:txBody>
      </p:sp>
      <p:sp>
        <p:nvSpPr>
          <p:cNvPr id="42" name="Shape 40"/>
          <p:cNvSpPr/>
          <p:nvPr/>
        </p:nvSpPr>
        <p:spPr>
          <a:xfrm>
            <a:off x="6446520" y="4343400"/>
            <a:ext cx="4983480" cy="621792"/>
          </a:xfrm>
          <a:prstGeom prst="roundRect">
            <a:avLst>
              <a:gd name="adj" fmla="val 7353"/>
            </a:avLst>
          </a:prstGeom>
          <a:solidFill>
            <a:srgbClr val="FDECEA"/>
          </a:solidFill>
          <a:ln w="12700">
            <a:solidFill>
              <a:srgbClr val="FDECEA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43" name="Text 41"/>
          <p:cNvSpPr txBox="1"/>
          <p:nvPr/>
        </p:nvSpPr>
        <p:spPr>
          <a:xfrm>
            <a:off x="6583680" y="4343400"/>
            <a:ext cx="68580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6B7280"/>
                </a:solidFill>
                <a:latin typeface="Meiryo UI" pitchFamily="34" charset="0"/>
                <a:ea typeface="Meiryo UI" pitchFamily="34" charset="-122"/>
                <a:cs typeface="Meiryo UI" pitchFamily="34" charset="-120"/>
              </a:rPr>
              <a:t>F-25</a:t>
            </a:r>
            <a:endParaRPr lang="en-US" sz="1100" dirty="0"/>
          </a:p>
        </p:txBody>
      </p:sp>
      <p:sp>
        <p:nvSpPr>
          <p:cNvPr id="44" name="Text 42"/>
          <p:cNvSpPr txBox="1"/>
          <p:nvPr/>
        </p:nvSpPr>
        <p:spPr>
          <a:xfrm>
            <a:off x="7269480" y="4343400"/>
            <a:ext cx="233172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b="1" dirty="0">
                <a:solidFill>
                  <a:srgbClr val="1F2937"/>
                </a:solidFill>
                <a:latin typeface="Meiryo UI" pitchFamily="34" charset="0"/>
                <a:ea typeface="Meiryo UI" pitchFamily="34" charset="-122"/>
                <a:cs typeface="Meiryo UI" pitchFamily="34" charset="-120"/>
              </a:rPr>
              <a:t>制作担当への指示しやすさ</a:t>
            </a:r>
            <a:endParaRPr lang="en-US" sz="1250" dirty="0"/>
          </a:p>
        </p:txBody>
      </p:sp>
      <p:sp>
        <p:nvSpPr>
          <p:cNvPr id="45" name="Text 43"/>
          <p:cNvSpPr txBox="1"/>
          <p:nvPr/>
        </p:nvSpPr>
        <p:spPr>
          <a:xfrm>
            <a:off x="9601200" y="4343400"/>
            <a:ext cx="182880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250" b="1" dirty="0">
                <a:solidFill>
                  <a:srgbClr val="C0392B"/>
                </a:solidFill>
                <a:latin typeface="Meiryo UI" pitchFamily="34" charset="0"/>
                <a:ea typeface="Meiryo UI" pitchFamily="34" charset="-122"/>
                <a:cs typeface="Meiryo UI" pitchFamily="34" charset="-120"/>
              </a:rPr>
              <a:t>-3 / -3 / -1</a:t>
            </a:r>
            <a:endParaRPr lang="en-US" sz="1250" dirty="0"/>
          </a:p>
        </p:txBody>
      </p:sp>
      <p:sp>
        <p:nvSpPr>
          <p:cNvPr id="46" name="Shape 44"/>
          <p:cNvSpPr/>
          <p:nvPr/>
        </p:nvSpPr>
        <p:spPr>
          <a:xfrm>
            <a:off x="6446520" y="5074920"/>
            <a:ext cx="4983480" cy="621792"/>
          </a:xfrm>
          <a:prstGeom prst="roundRect">
            <a:avLst>
              <a:gd name="adj" fmla="val 7353"/>
            </a:avLst>
          </a:prstGeom>
          <a:solidFill>
            <a:srgbClr val="FDECEA"/>
          </a:solidFill>
          <a:ln w="12700">
            <a:solidFill>
              <a:srgbClr val="FDECEA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47" name="Text 45"/>
          <p:cNvSpPr txBox="1"/>
          <p:nvPr/>
        </p:nvSpPr>
        <p:spPr>
          <a:xfrm>
            <a:off x="6583680" y="5074920"/>
            <a:ext cx="68580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6B7280"/>
                </a:solidFill>
                <a:latin typeface="Meiryo UI" pitchFamily="34" charset="0"/>
                <a:ea typeface="Meiryo UI" pitchFamily="34" charset="-122"/>
                <a:cs typeface="Meiryo UI" pitchFamily="34" charset="-120"/>
              </a:rPr>
              <a:t>F-03</a:t>
            </a:r>
            <a:endParaRPr lang="en-US" sz="1100" dirty="0"/>
          </a:p>
        </p:txBody>
      </p:sp>
      <p:sp>
        <p:nvSpPr>
          <p:cNvPr id="48" name="Text 46"/>
          <p:cNvSpPr txBox="1"/>
          <p:nvPr/>
        </p:nvSpPr>
        <p:spPr>
          <a:xfrm>
            <a:off x="7269480" y="5074920"/>
            <a:ext cx="233172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b="1" dirty="0">
                <a:solidFill>
                  <a:srgbClr val="1F2937"/>
                </a:solidFill>
                <a:latin typeface="Meiryo UI" pitchFamily="34" charset="0"/>
                <a:ea typeface="Meiryo UI" pitchFamily="34" charset="-122"/>
                <a:cs typeface="Meiryo UI" pitchFamily="34" charset="-120"/>
              </a:rPr>
              <a:t>誰向けかの明確さ</a:t>
            </a:r>
            <a:endParaRPr lang="en-US" sz="1250" dirty="0"/>
          </a:p>
        </p:txBody>
      </p:sp>
      <p:sp>
        <p:nvSpPr>
          <p:cNvPr id="49" name="Text 47"/>
          <p:cNvSpPr txBox="1"/>
          <p:nvPr/>
        </p:nvSpPr>
        <p:spPr>
          <a:xfrm>
            <a:off x="9601200" y="5074920"/>
            <a:ext cx="182880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250" b="1" dirty="0">
                <a:solidFill>
                  <a:srgbClr val="C0392B"/>
                </a:solidFill>
                <a:latin typeface="Meiryo UI" pitchFamily="34" charset="0"/>
                <a:ea typeface="Meiryo UI" pitchFamily="34" charset="-122"/>
                <a:cs typeface="Meiryo UI" pitchFamily="34" charset="-120"/>
              </a:rPr>
              <a:t>-2 / -1 / -3</a:t>
            </a:r>
            <a:endParaRPr lang="en-US" sz="1250" dirty="0"/>
          </a:p>
        </p:txBody>
      </p:sp>
      <p:sp>
        <p:nvSpPr>
          <p:cNvPr id="50" name="Text 48"/>
          <p:cNvSpPr txBox="1"/>
          <p:nvPr/>
        </p:nvSpPr>
        <p:spPr>
          <a:xfrm>
            <a:off x="548640" y="5989320"/>
            <a:ext cx="8229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6B7280"/>
                </a:solidFill>
                <a:latin typeface="Meiryo UI" pitchFamily="34" charset="0"/>
                <a:ea typeface="Meiryo UI" pitchFamily="34" charset="-122"/>
                <a:cs typeface="Meiryo UI" pitchFamily="34" charset="-120"/>
              </a:rPr>
              <a:t>判定　強み：差の合計0以上／やや劣る：-1〜-5（15件）／弱み：-6以下</a:t>
            </a:r>
            <a:endParaRPr lang="en-US" sz="10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20040"/>
            <a:ext cx="98755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1F2A44"/>
                </a:solidFill>
                <a:latin typeface="Meiryo UI" pitchFamily="34" charset="0"/>
                <a:ea typeface="Meiryo UI" pitchFamily="34" charset="-122"/>
                <a:cs typeface="Meiryo UI" pitchFamily="34" charset="-120"/>
              </a:rPr>
              <a:t>Claude｜自社の強み・弱み</a:t>
            </a:r>
            <a:endParaRPr lang="en-US" sz="26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932688"/>
            <a:ext cx="10058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6B7280"/>
                </a:solidFill>
                <a:latin typeface="Meiryo UI" pitchFamily="34" charset="0"/>
                <a:ea typeface="Meiryo UI" pitchFamily="34" charset="-122"/>
                <a:cs typeface="Meiryo UI" pitchFamily="34" charset="-120"/>
              </a:rPr>
              <a:t>項目別の差（SEO / GEO / AIO）から抽出</a:t>
            </a:r>
            <a:endParaRPr lang="en-US" sz="1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4652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9CA3AF"/>
                </a:solidFill>
                <a:latin typeface="Meiryo UI" pitchFamily="34" charset="0"/>
                <a:ea typeface="Meiryo UI" pitchFamily="34" charset="-122"/>
                <a:cs typeface="Meiryo UI" pitchFamily="34" charset="-120"/>
              </a:rPr>
              <a:t>Audit2Build｜競合比較レポート</a:t>
            </a:r>
            <a:endParaRPr lang="en-US" sz="900" dirty="0"/>
          </a:p>
        </p:txBody>
      </p:sp>
      <p:sp>
        <p:nvSpPr>
          <p:cNvPr id="5" name="Text 3"/>
          <p:cNvSpPr txBox="1"/>
          <p:nvPr/>
        </p:nvSpPr>
        <p:spPr>
          <a:xfrm>
            <a:off x="11155680" y="6446520"/>
            <a:ext cx="5029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9CA3AF"/>
                </a:solidFill>
                <a:latin typeface="Meiryo UI" pitchFamily="34" charset="0"/>
                <a:ea typeface="Meiryo UI" pitchFamily="34" charset="-122"/>
                <a:cs typeface="Meiryo UI" pitchFamily="34" charset="-120"/>
              </a:rPr>
              <a:t>8</a:t>
            </a:r>
            <a:endParaRPr lang="en-US" sz="900" dirty="0"/>
          </a:p>
        </p:txBody>
      </p:sp>
      <p:sp>
        <p:nvSpPr>
          <p:cNvPr id="6" name="Shape 4"/>
          <p:cNvSpPr/>
          <p:nvPr/>
        </p:nvSpPr>
        <p:spPr>
          <a:xfrm>
            <a:off x="8549640" y="6400800"/>
            <a:ext cx="2468880" cy="292608"/>
          </a:xfrm>
          <a:prstGeom prst="roundRect">
            <a:avLst>
              <a:gd name="adj" fmla="val 15625"/>
            </a:avLst>
          </a:prstGeom>
          <a:solidFill>
            <a:srgbClr val="FDECEA"/>
          </a:solidFill>
          <a:ln w="12700">
            <a:solidFill>
              <a:srgbClr val="FDECEA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7" name="Text 5"/>
          <p:cNvSpPr txBox="1"/>
          <p:nvPr/>
        </p:nvSpPr>
        <p:spPr>
          <a:xfrm>
            <a:off x="8549640" y="6400800"/>
            <a:ext cx="24688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50" b="1" dirty="0">
                <a:solidFill>
                  <a:srgbClr val="C0392B"/>
                </a:solidFill>
                <a:latin typeface="Meiryo UI" pitchFamily="34" charset="0"/>
                <a:ea typeface="Meiryo UI" pitchFamily="34" charset="-122"/>
                <a:cs typeface="Meiryo UI" pitchFamily="34" charset="-120"/>
              </a:rPr>
              <a:t>サンプル（見本用の仮データ）</a:t>
            </a:r>
            <a:endParaRPr lang="en-US" sz="950" dirty="0"/>
          </a:p>
        </p:txBody>
      </p:sp>
      <p:sp>
        <p:nvSpPr>
          <p:cNvPr id="8" name="Shape 6"/>
          <p:cNvSpPr/>
          <p:nvPr/>
        </p:nvSpPr>
        <p:spPr>
          <a:xfrm>
            <a:off x="10927080" y="365760"/>
            <a:ext cx="640080" cy="640080"/>
          </a:xfrm>
          <a:prstGeom prst="ellipse">
            <a:avLst/>
          </a:prstGeom>
          <a:solidFill>
            <a:srgbClr val="E8833A"/>
          </a:solidFill>
          <a:ln w="12700">
            <a:solidFill>
              <a:srgbClr val="E8833A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9" name="Text 7"/>
          <p:cNvSpPr txBox="1"/>
          <p:nvPr/>
        </p:nvSpPr>
        <p:spPr>
          <a:xfrm>
            <a:off x="10927080" y="36576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960" b="1" dirty="0">
                <a:solidFill>
                  <a:srgbClr val="FFFFFF"/>
                </a:solidFill>
                <a:latin typeface="Meiryo UI" pitchFamily="34" charset="0"/>
                <a:ea typeface="Meiryo UI" pitchFamily="34" charset="-122"/>
                <a:cs typeface="Meiryo UI" pitchFamily="34" charset="-120"/>
              </a:rPr>
              <a:t>C</a:t>
            </a:r>
            <a:endParaRPr lang="en-US" sz="1960" dirty="0"/>
          </a:p>
        </p:txBody>
      </p:sp>
      <p:sp>
        <p:nvSpPr>
          <p:cNvPr id="10" name="Shape 8"/>
          <p:cNvSpPr/>
          <p:nvPr/>
        </p:nvSpPr>
        <p:spPr>
          <a:xfrm>
            <a:off x="548640" y="1463040"/>
            <a:ext cx="5440680" cy="4434840"/>
          </a:xfrm>
          <a:prstGeom prst="roundRect">
            <a:avLst>
              <a:gd name="adj" fmla="val 1649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11" name="Shape 9"/>
          <p:cNvSpPr/>
          <p:nvPr/>
        </p:nvSpPr>
        <p:spPr>
          <a:xfrm>
            <a:off x="777240" y="1645920"/>
            <a:ext cx="2651760" cy="329184"/>
          </a:xfrm>
          <a:prstGeom prst="roundRect">
            <a:avLst>
              <a:gd name="adj" fmla="val 13889"/>
            </a:avLst>
          </a:prstGeom>
          <a:solidFill>
            <a:srgbClr val="1B7A43"/>
          </a:solidFill>
          <a:ln w="12700">
            <a:solidFill>
              <a:srgbClr val="1B7A43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12" name="Text 10"/>
          <p:cNvSpPr txBox="1"/>
          <p:nvPr/>
        </p:nvSpPr>
        <p:spPr>
          <a:xfrm>
            <a:off x="777240" y="1645920"/>
            <a:ext cx="26517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  <a:latin typeface="Meiryo UI" pitchFamily="34" charset="0"/>
                <a:ea typeface="Meiryo UI" pitchFamily="34" charset="-122"/>
                <a:cs typeface="Meiryo UI" pitchFamily="34" charset="-120"/>
              </a:rPr>
              <a:t>強み（競合と同等以上）</a:t>
            </a:r>
            <a:endParaRPr lang="en-US" sz="1200" dirty="0"/>
          </a:p>
        </p:txBody>
      </p:sp>
      <p:sp>
        <p:nvSpPr>
          <p:cNvPr id="13" name="Text 11"/>
          <p:cNvSpPr txBox="1"/>
          <p:nvPr/>
        </p:nvSpPr>
        <p:spPr>
          <a:xfrm>
            <a:off x="4800600" y="1645920"/>
            <a:ext cx="960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300" b="1" dirty="0">
                <a:solidFill>
                  <a:srgbClr val="1B7A43"/>
                </a:solidFill>
                <a:latin typeface="Meiryo UI" pitchFamily="34" charset="0"/>
                <a:ea typeface="Meiryo UI" pitchFamily="34" charset="-122"/>
                <a:cs typeface="Meiryo UI" pitchFamily="34" charset="-120"/>
              </a:rPr>
              <a:t>5件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777240" y="2148840"/>
            <a:ext cx="4983480" cy="621792"/>
          </a:xfrm>
          <a:prstGeom prst="roundRect">
            <a:avLst>
              <a:gd name="adj" fmla="val 7353"/>
            </a:avLst>
          </a:prstGeom>
          <a:solidFill>
            <a:srgbClr val="E7F5EC"/>
          </a:solidFill>
          <a:ln w="12700">
            <a:solidFill>
              <a:srgbClr val="E7F5EC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15" name="Text 13"/>
          <p:cNvSpPr txBox="1"/>
          <p:nvPr/>
        </p:nvSpPr>
        <p:spPr>
          <a:xfrm>
            <a:off x="914400" y="2148840"/>
            <a:ext cx="68580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6B7280"/>
                </a:solidFill>
                <a:latin typeface="Meiryo UI" pitchFamily="34" charset="0"/>
                <a:ea typeface="Meiryo UI" pitchFamily="34" charset="-122"/>
                <a:cs typeface="Meiryo UI" pitchFamily="34" charset="-120"/>
              </a:rPr>
              <a:t>F-01</a:t>
            </a:r>
            <a:endParaRPr lang="en-US" sz="1100" dirty="0"/>
          </a:p>
        </p:txBody>
      </p:sp>
      <p:sp>
        <p:nvSpPr>
          <p:cNvPr id="16" name="Text 14"/>
          <p:cNvSpPr txBox="1"/>
          <p:nvPr/>
        </p:nvSpPr>
        <p:spPr>
          <a:xfrm>
            <a:off x="1600200" y="2148840"/>
            <a:ext cx="233172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b="1" dirty="0">
                <a:solidFill>
                  <a:srgbClr val="1F2937"/>
                </a:solidFill>
                <a:latin typeface="Meiryo UI" pitchFamily="34" charset="0"/>
                <a:ea typeface="Meiryo UI" pitchFamily="34" charset="-122"/>
                <a:cs typeface="Meiryo UI" pitchFamily="34" charset="-120"/>
              </a:rPr>
              <a:t>ページ目的の明確さ</a:t>
            </a:r>
            <a:endParaRPr lang="en-US" sz="1250" dirty="0"/>
          </a:p>
        </p:txBody>
      </p:sp>
      <p:sp>
        <p:nvSpPr>
          <p:cNvPr id="17" name="Text 15"/>
          <p:cNvSpPr txBox="1"/>
          <p:nvPr/>
        </p:nvSpPr>
        <p:spPr>
          <a:xfrm>
            <a:off x="3931920" y="2148840"/>
            <a:ext cx="182880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250" b="1" dirty="0">
                <a:solidFill>
                  <a:srgbClr val="1B7A43"/>
                </a:solidFill>
                <a:latin typeface="Meiryo UI" pitchFamily="34" charset="0"/>
                <a:ea typeface="Meiryo UI" pitchFamily="34" charset="-122"/>
                <a:cs typeface="Meiryo UI" pitchFamily="34" charset="-120"/>
              </a:rPr>
              <a:t>+1 / -1 / +1</a:t>
            </a:r>
            <a:endParaRPr lang="en-US" sz="1250" dirty="0"/>
          </a:p>
        </p:txBody>
      </p:sp>
      <p:sp>
        <p:nvSpPr>
          <p:cNvPr id="18" name="Shape 16"/>
          <p:cNvSpPr/>
          <p:nvPr/>
        </p:nvSpPr>
        <p:spPr>
          <a:xfrm>
            <a:off x="777240" y="2880360"/>
            <a:ext cx="4983480" cy="621792"/>
          </a:xfrm>
          <a:prstGeom prst="roundRect">
            <a:avLst>
              <a:gd name="adj" fmla="val 7353"/>
            </a:avLst>
          </a:prstGeom>
          <a:solidFill>
            <a:srgbClr val="E7F5EC"/>
          </a:solidFill>
          <a:ln w="12700">
            <a:solidFill>
              <a:srgbClr val="E7F5EC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19" name="Text 17"/>
          <p:cNvSpPr txBox="1"/>
          <p:nvPr/>
        </p:nvSpPr>
        <p:spPr>
          <a:xfrm>
            <a:off x="914400" y="2880360"/>
            <a:ext cx="68580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6B7280"/>
                </a:solidFill>
                <a:latin typeface="Meiryo UI" pitchFamily="34" charset="0"/>
                <a:ea typeface="Meiryo UI" pitchFamily="34" charset="-122"/>
                <a:cs typeface="Meiryo UI" pitchFamily="34" charset="-120"/>
              </a:rPr>
              <a:t>F-15</a:t>
            </a:r>
            <a:endParaRPr lang="en-US" sz="1100" dirty="0"/>
          </a:p>
        </p:txBody>
      </p:sp>
      <p:sp>
        <p:nvSpPr>
          <p:cNvPr id="20" name="Text 18"/>
          <p:cNvSpPr txBox="1"/>
          <p:nvPr/>
        </p:nvSpPr>
        <p:spPr>
          <a:xfrm>
            <a:off x="1600200" y="2880360"/>
            <a:ext cx="233172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b="1" dirty="0">
                <a:solidFill>
                  <a:srgbClr val="1F2937"/>
                </a:solidFill>
                <a:latin typeface="Meiryo UI" pitchFamily="34" charset="0"/>
                <a:ea typeface="Meiryo UI" pitchFamily="34" charset="-122"/>
                <a:cs typeface="Meiryo UI" pitchFamily="34" charset="-120"/>
              </a:rPr>
              <a:t>要点の構造化</a:t>
            </a:r>
            <a:endParaRPr lang="en-US" sz="1250" dirty="0"/>
          </a:p>
        </p:txBody>
      </p:sp>
      <p:sp>
        <p:nvSpPr>
          <p:cNvPr id="21" name="Text 19"/>
          <p:cNvSpPr txBox="1"/>
          <p:nvPr/>
        </p:nvSpPr>
        <p:spPr>
          <a:xfrm>
            <a:off x="3931920" y="2880360"/>
            <a:ext cx="182880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250" b="1" dirty="0">
                <a:solidFill>
                  <a:srgbClr val="1B7A43"/>
                </a:solidFill>
                <a:latin typeface="Meiryo UI" pitchFamily="34" charset="0"/>
                <a:ea typeface="Meiryo UI" pitchFamily="34" charset="-122"/>
                <a:cs typeface="Meiryo UI" pitchFamily="34" charset="-120"/>
              </a:rPr>
              <a:t>+2 / +1 / -2</a:t>
            </a:r>
            <a:endParaRPr lang="en-US" sz="1250" dirty="0"/>
          </a:p>
        </p:txBody>
      </p:sp>
      <p:sp>
        <p:nvSpPr>
          <p:cNvPr id="22" name="Shape 20"/>
          <p:cNvSpPr/>
          <p:nvPr/>
        </p:nvSpPr>
        <p:spPr>
          <a:xfrm>
            <a:off x="777240" y="3611880"/>
            <a:ext cx="4983480" cy="621792"/>
          </a:xfrm>
          <a:prstGeom prst="roundRect">
            <a:avLst>
              <a:gd name="adj" fmla="val 7353"/>
            </a:avLst>
          </a:prstGeom>
          <a:solidFill>
            <a:srgbClr val="E7F5EC"/>
          </a:solidFill>
          <a:ln w="12700">
            <a:solidFill>
              <a:srgbClr val="E7F5EC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23" name="Text 21"/>
          <p:cNvSpPr txBox="1"/>
          <p:nvPr/>
        </p:nvSpPr>
        <p:spPr>
          <a:xfrm>
            <a:off x="914400" y="3611880"/>
            <a:ext cx="68580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6B7280"/>
                </a:solidFill>
                <a:latin typeface="Meiryo UI" pitchFamily="34" charset="0"/>
                <a:ea typeface="Meiryo UI" pitchFamily="34" charset="-122"/>
                <a:cs typeface="Meiryo UI" pitchFamily="34" charset="-120"/>
              </a:rPr>
              <a:t>F-18</a:t>
            </a:r>
            <a:endParaRPr lang="en-US" sz="1100" dirty="0"/>
          </a:p>
        </p:txBody>
      </p:sp>
      <p:sp>
        <p:nvSpPr>
          <p:cNvPr id="24" name="Text 22"/>
          <p:cNvSpPr txBox="1"/>
          <p:nvPr/>
        </p:nvSpPr>
        <p:spPr>
          <a:xfrm>
            <a:off x="1600200" y="3611880"/>
            <a:ext cx="233172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b="1" dirty="0">
                <a:solidFill>
                  <a:srgbClr val="1F2937"/>
                </a:solidFill>
                <a:latin typeface="Meiryo UI" pitchFamily="34" charset="0"/>
                <a:ea typeface="Meiryo UI" pitchFamily="34" charset="-122"/>
                <a:cs typeface="Meiryo UI" pitchFamily="34" charset="-120"/>
              </a:rPr>
              <a:t>会社情報の明確さ</a:t>
            </a:r>
            <a:endParaRPr lang="en-US" sz="1250" dirty="0"/>
          </a:p>
        </p:txBody>
      </p:sp>
      <p:sp>
        <p:nvSpPr>
          <p:cNvPr id="25" name="Text 23"/>
          <p:cNvSpPr txBox="1"/>
          <p:nvPr/>
        </p:nvSpPr>
        <p:spPr>
          <a:xfrm>
            <a:off x="3931920" y="3611880"/>
            <a:ext cx="182880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250" b="1" dirty="0">
                <a:solidFill>
                  <a:srgbClr val="1B7A43"/>
                </a:solidFill>
                <a:latin typeface="Meiryo UI" pitchFamily="34" charset="0"/>
                <a:ea typeface="Meiryo UI" pitchFamily="34" charset="-122"/>
                <a:cs typeface="Meiryo UI" pitchFamily="34" charset="-120"/>
              </a:rPr>
              <a:t>+2 / 0 / -1</a:t>
            </a:r>
            <a:endParaRPr lang="en-US" sz="1250" dirty="0"/>
          </a:p>
        </p:txBody>
      </p:sp>
      <p:sp>
        <p:nvSpPr>
          <p:cNvPr id="26" name="Shape 24"/>
          <p:cNvSpPr/>
          <p:nvPr/>
        </p:nvSpPr>
        <p:spPr>
          <a:xfrm>
            <a:off x="777240" y="4343400"/>
            <a:ext cx="4983480" cy="621792"/>
          </a:xfrm>
          <a:prstGeom prst="roundRect">
            <a:avLst>
              <a:gd name="adj" fmla="val 7353"/>
            </a:avLst>
          </a:prstGeom>
          <a:solidFill>
            <a:srgbClr val="E7F5EC"/>
          </a:solidFill>
          <a:ln w="12700">
            <a:solidFill>
              <a:srgbClr val="E7F5EC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27" name="Text 25"/>
          <p:cNvSpPr txBox="1"/>
          <p:nvPr/>
        </p:nvSpPr>
        <p:spPr>
          <a:xfrm>
            <a:off x="914400" y="4343400"/>
            <a:ext cx="68580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6B7280"/>
                </a:solidFill>
                <a:latin typeface="Meiryo UI" pitchFamily="34" charset="0"/>
                <a:ea typeface="Meiryo UI" pitchFamily="34" charset="-122"/>
                <a:cs typeface="Meiryo UI" pitchFamily="34" charset="-120"/>
              </a:rPr>
              <a:t>F-12</a:t>
            </a:r>
            <a:endParaRPr lang="en-US" sz="1100" dirty="0"/>
          </a:p>
        </p:txBody>
      </p:sp>
      <p:sp>
        <p:nvSpPr>
          <p:cNvPr id="28" name="Text 26"/>
          <p:cNvSpPr txBox="1"/>
          <p:nvPr/>
        </p:nvSpPr>
        <p:spPr>
          <a:xfrm>
            <a:off x="1600200" y="4343400"/>
            <a:ext cx="233172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b="1" dirty="0">
                <a:solidFill>
                  <a:srgbClr val="1F2937"/>
                </a:solidFill>
                <a:latin typeface="Meiryo UI" pitchFamily="34" charset="0"/>
                <a:ea typeface="Meiryo UI" pitchFamily="34" charset="-122"/>
                <a:cs typeface="Meiryo UI" pitchFamily="34" charset="-120"/>
              </a:rPr>
              <a:t>比較・選び方情報</a:t>
            </a:r>
            <a:endParaRPr lang="en-US" sz="1250" dirty="0"/>
          </a:p>
        </p:txBody>
      </p:sp>
      <p:sp>
        <p:nvSpPr>
          <p:cNvPr id="29" name="Text 27"/>
          <p:cNvSpPr txBox="1"/>
          <p:nvPr/>
        </p:nvSpPr>
        <p:spPr>
          <a:xfrm>
            <a:off x="3931920" y="4343400"/>
            <a:ext cx="182880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250" b="1" dirty="0">
                <a:solidFill>
                  <a:srgbClr val="1B7A43"/>
                </a:solidFill>
                <a:latin typeface="Meiryo UI" pitchFamily="34" charset="0"/>
                <a:ea typeface="Meiryo UI" pitchFamily="34" charset="-122"/>
                <a:cs typeface="Meiryo UI" pitchFamily="34" charset="-120"/>
              </a:rPr>
              <a:t>-1 / +1 / 0</a:t>
            </a:r>
            <a:endParaRPr lang="en-US" sz="1250" dirty="0"/>
          </a:p>
        </p:txBody>
      </p:sp>
      <p:sp>
        <p:nvSpPr>
          <p:cNvPr id="30" name="Shape 28"/>
          <p:cNvSpPr/>
          <p:nvPr/>
        </p:nvSpPr>
        <p:spPr>
          <a:xfrm>
            <a:off x="777240" y="5074920"/>
            <a:ext cx="4983480" cy="621792"/>
          </a:xfrm>
          <a:prstGeom prst="roundRect">
            <a:avLst>
              <a:gd name="adj" fmla="val 7353"/>
            </a:avLst>
          </a:prstGeom>
          <a:solidFill>
            <a:srgbClr val="E7F5EC"/>
          </a:solidFill>
          <a:ln w="12700">
            <a:solidFill>
              <a:srgbClr val="E7F5EC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31" name="Text 29"/>
          <p:cNvSpPr txBox="1"/>
          <p:nvPr/>
        </p:nvSpPr>
        <p:spPr>
          <a:xfrm>
            <a:off x="914400" y="5074920"/>
            <a:ext cx="68580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6B7280"/>
                </a:solidFill>
                <a:latin typeface="Meiryo UI" pitchFamily="34" charset="0"/>
                <a:ea typeface="Meiryo UI" pitchFamily="34" charset="-122"/>
                <a:cs typeface="Meiryo UI" pitchFamily="34" charset="-120"/>
              </a:rPr>
              <a:t>F-20</a:t>
            </a:r>
            <a:endParaRPr lang="en-US" sz="1100" dirty="0"/>
          </a:p>
        </p:txBody>
      </p:sp>
      <p:sp>
        <p:nvSpPr>
          <p:cNvPr id="32" name="Text 30"/>
          <p:cNvSpPr txBox="1"/>
          <p:nvPr/>
        </p:nvSpPr>
        <p:spPr>
          <a:xfrm>
            <a:off x="1600200" y="5074920"/>
            <a:ext cx="233172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b="1" dirty="0">
                <a:solidFill>
                  <a:srgbClr val="1F2937"/>
                </a:solidFill>
                <a:latin typeface="Meiryo UI" pitchFamily="34" charset="0"/>
                <a:ea typeface="Meiryo UI" pitchFamily="34" charset="-122"/>
                <a:cs typeface="Meiryo UI" pitchFamily="34" charset="-120"/>
              </a:rPr>
              <a:t>誇大表現リスク</a:t>
            </a:r>
            <a:endParaRPr lang="en-US" sz="1250" dirty="0"/>
          </a:p>
        </p:txBody>
      </p:sp>
      <p:sp>
        <p:nvSpPr>
          <p:cNvPr id="33" name="Text 31"/>
          <p:cNvSpPr txBox="1"/>
          <p:nvPr/>
        </p:nvSpPr>
        <p:spPr>
          <a:xfrm>
            <a:off x="3931920" y="5074920"/>
            <a:ext cx="182880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250" b="1" dirty="0">
                <a:solidFill>
                  <a:srgbClr val="1B7A43"/>
                </a:solidFill>
                <a:latin typeface="Meiryo UI" pitchFamily="34" charset="0"/>
                <a:ea typeface="Meiryo UI" pitchFamily="34" charset="-122"/>
                <a:cs typeface="Meiryo UI" pitchFamily="34" charset="-120"/>
              </a:rPr>
              <a:t>-1 / 0 / +1</a:t>
            </a:r>
            <a:endParaRPr lang="en-US" sz="1250" dirty="0"/>
          </a:p>
        </p:txBody>
      </p:sp>
      <p:sp>
        <p:nvSpPr>
          <p:cNvPr id="34" name="Shape 32"/>
          <p:cNvSpPr/>
          <p:nvPr/>
        </p:nvSpPr>
        <p:spPr>
          <a:xfrm>
            <a:off x="6217920" y="1463040"/>
            <a:ext cx="5440680" cy="4434840"/>
          </a:xfrm>
          <a:prstGeom prst="roundRect">
            <a:avLst>
              <a:gd name="adj" fmla="val 1649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35" name="Shape 33"/>
          <p:cNvSpPr/>
          <p:nvPr/>
        </p:nvSpPr>
        <p:spPr>
          <a:xfrm>
            <a:off x="6446520" y="1645920"/>
            <a:ext cx="2651760" cy="329184"/>
          </a:xfrm>
          <a:prstGeom prst="roundRect">
            <a:avLst>
              <a:gd name="adj" fmla="val 13889"/>
            </a:avLst>
          </a:prstGeom>
          <a:solidFill>
            <a:srgbClr val="C0392B"/>
          </a:solidFill>
          <a:ln w="12700">
            <a:solidFill>
              <a:srgbClr val="C0392B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36" name="Text 34"/>
          <p:cNvSpPr txBox="1"/>
          <p:nvPr/>
        </p:nvSpPr>
        <p:spPr>
          <a:xfrm>
            <a:off x="6446520" y="1645920"/>
            <a:ext cx="26517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  <a:latin typeface="Meiryo UI" pitchFamily="34" charset="0"/>
                <a:ea typeface="Meiryo UI" pitchFamily="34" charset="-122"/>
                <a:cs typeface="Meiryo UI" pitchFamily="34" charset="-120"/>
              </a:rPr>
              <a:t>弱み（競合より大きく劣る）</a:t>
            </a:r>
            <a:endParaRPr lang="en-US" sz="1200" dirty="0"/>
          </a:p>
        </p:txBody>
      </p:sp>
      <p:sp>
        <p:nvSpPr>
          <p:cNvPr id="37" name="Text 35"/>
          <p:cNvSpPr txBox="1"/>
          <p:nvPr/>
        </p:nvSpPr>
        <p:spPr>
          <a:xfrm>
            <a:off x="10469880" y="1645920"/>
            <a:ext cx="960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300" b="1" dirty="0">
                <a:solidFill>
                  <a:srgbClr val="C0392B"/>
                </a:solidFill>
                <a:latin typeface="Meiryo UI" pitchFamily="34" charset="0"/>
                <a:ea typeface="Meiryo UI" pitchFamily="34" charset="-122"/>
                <a:cs typeface="Meiryo UI" pitchFamily="34" charset="-120"/>
              </a:rPr>
              <a:t>2件</a:t>
            </a:r>
            <a:endParaRPr lang="en-US" sz="1300" dirty="0"/>
          </a:p>
        </p:txBody>
      </p:sp>
      <p:sp>
        <p:nvSpPr>
          <p:cNvPr id="38" name="Shape 36"/>
          <p:cNvSpPr/>
          <p:nvPr/>
        </p:nvSpPr>
        <p:spPr>
          <a:xfrm>
            <a:off x="6446520" y="2148840"/>
            <a:ext cx="4983480" cy="621792"/>
          </a:xfrm>
          <a:prstGeom prst="roundRect">
            <a:avLst>
              <a:gd name="adj" fmla="val 7353"/>
            </a:avLst>
          </a:prstGeom>
          <a:solidFill>
            <a:srgbClr val="FDECEA"/>
          </a:solidFill>
          <a:ln w="12700">
            <a:solidFill>
              <a:srgbClr val="FDECEA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39" name="Text 37"/>
          <p:cNvSpPr txBox="1"/>
          <p:nvPr/>
        </p:nvSpPr>
        <p:spPr>
          <a:xfrm>
            <a:off x="6583680" y="2148840"/>
            <a:ext cx="68580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6B7280"/>
                </a:solidFill>
                <a:latin typeface="Meiryo UI" pitchFamily="34" charset="0"/>
                <a:ea typeface="Meiryo UI" pitchFamily="34" charset="-122"/>
                <a:cs typeface="Meiryo UI" pitchFamily="34" charset="-120"/>
              </a:rPr>
              <a:t>F-04</a:t>
            </a:r>
            <a:endParaRPr lang="en-US" sz="1100" dirty="0"/>
          </a:p>
        </p:txBody>
      </p:sp>
      <p:sp>
        <p:nvSpPr>
          <p:cNvPr id="40" name="Text 38"/>
          <p:cNvSpPr txBox="1"/>
          <p:nvPr/>
        </p:nvSpPr>
        <p:spPr>
          <a:xfrm>
            <a:off x="7269480" y="2148840"/>
            <a:ext cx="233172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b="1" dirty="0">
                <a:solidFill>
                  <a:srgbClr val="1F2937"/>
                </a:solidFill>
                <a:latin typeface="Meiryo UI" pitchFamily="34" charset="0"/>
                <a:ea typeface="Meiryo UI" pitchFamily="34" charset="-122"/>
                <a:cs typeface="Meiryo UI" pitchFamily="34" charset="-120"/>
              </a:rPr>
              <a:t>解決する課題の具体性</a:t>
            </a:r>
            <a:endParaRPr lang="en-US" sz="1250" dirty="0"/>
          </a:p>
        </p:txBody>
      </p:sp>
      <p:sp>
        <p:nvSpPr>
          <p:cNvPr id="41" name="Text 39"/>
          <p:cNvSpPr txBox="1"/>
          <p:nvPr/>
        </p:nvSpPr>
        <p:spPr>
          <a:xfrm>
            <a:off x="9601200" y="2148840"/>
            <a:ext cx="182880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250" b="1" dirty="0">
                <a:solidFill>
                  <a:srgbClr val="C0392B"/>
                </a:solidFill>
                <a:latin typeface="Meiryo UI" pitchFamily="34" charset="0"/>
                <a:ea typeface="Meiryo UI" pitchFamily="34" charset="-122"/>
                <a:cs typeface="Meiryo UI" pitchFamily="34" charset="-120"/>
              </a:rPr>
              <a:t>-3 / -1 / -3</a:t>
            </a:r>
            <a:endParaRPr lang="en-US" sz="1250" dirty="0"/>
          </a:p>
        </p:txBody>
      </p:sp>
      <p:sp>
        <p:nvSpPr>
          <p:cNvPr id="42" name="Shape 40"/>
          <p:cNvSpPr/>
          <p:nvPr/>
        </p:nvSpPr>
        <p:spPr>
          <a:xfrm>
            <a:off x="6446520" y="2880360"/>
            <a:ext cx="4983480" cy="621792"/>
          </a:xfrm>
          <a:prstGeom prst="roundRect">
            <a:avLst>
              <a:gd name="adj" fmla="val 7353"/>
            </a:avLst>
          </a:prstGeom>
          <a:solidFill>
            <a:srgbClr val="FDECEA"/>
          </a:solidFill>
          <a:ln w="12700">
            <a:solidFill>
              <a:srgbClr val="FDECEA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43" name="Text 41"/>
          <p:cNvSpPr txBox="1"/>
          <p:nvPr/>
        </p:nvSpPr>
        <p:spPr>
          <a:xfrm>
            <a:off x="6583680" y="2880360"/>
            <a:ext cx="68580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6B7280"/>
                </a:solidFill>
                <a:latin typeface="Meiryo UI" pitchFamily="34" charset="0"/>
                <a:ea typeface="Meiryo UI" pitchFamily="34" charset="-122"/>
                <a:cs typeface="Meiryo UI" pitchFamily="34" charset="-120"/>
              </a:rPr>
              <a:t>F-10</a:t>
            </a:r>
            <a:endParaRPr lang="en-US" sz="1100" dirty="0"/>
          </a:p>
        </p:txBody>
      </p:sp>
      <p:sp>
        <p:nvSpPr>
          <p:cNvPr id="44" name="Text 42"/>
          <p:cNvSpPr txBox="1"/>
          <p:nvPr/>
        </p:nvSpPr>
        <p:spPr>
          <a:xfrm>
            <a:off x="7269480" y="2880360"/>
            <a:ext cx="233172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b="1" dirty="0">
                <a:solidFill>
                  <a:srgbClr val="1F2937"/>
                </a:solidFill>
                <a:latin typeface="Meiryo UI" pitchFamily="34" charset="0"/>
                <a:ea typeface="Meiryo UI" pitchFamily="34" charset="-122"/>
                <a:cs typeface="Meiryo UI" pitchFamily="34" charset="-120"/>
              </a:rPr>
              <a:t>AIが引用しやすい定義文</a:t>
            </a:r>
            <a:endParaRPr lang="en-US" sz="1250" dirty="0"/>
          </a:p>
        </p:txBody>
      </p:sp>
      <p:sp>
        <p:nvSpPr>
          <p:cNvPr id="45" name="Text 43"/>
          <p:cNvSpPr txBox="1"/>
          <p:nvPr/>
        </p:nvSpPr>
        <p:spPr>
          <a:xfrm>
            <a:off x="9601200" y="2880360"/>
            <a:ext cx="182880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250" b="1" dirty="0">
                <a:solidFill>
                  <a:srgbClr val="C0392B"/>
                </a:solidFill>
                <a:latin typeface="Meiryo UI" pitchFamily="34" charset="0"/>
                <a:ea typeface="Meiryo UI" pitchFamily="34" charset="-122"/>
                <a:cs typeface="Meiryo UI" pitchFamily="34" charset="-120"/>
              </a:rPr>
              <a:t>-2 / -2 / -2</a:t>
            </a:r>
            <a:endParaRPr lang="en-US" sz="1250" dirty="0"/>
          </a:p>
        </p:txBody>
      </p:sp>
      <p:sp>
        <p:nvSpPr>
          <p:cNvPr id="46" name="Text 44"/>
          <p:cNvSpPr txBox="1"/>
          <p:nvPr/>
        </p:nvSpPr>
        <p:spPr>
          <a:xfrm>
            <a:off x="548640" y="5989320"/>
            <a:ext cx="8229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6B7280"/>
                </a:solidFill>
                <a:latin typeface="Meiryo UI" pitchFamily="34" charset="0"/>
                <a:ea typeface="Meiryo UI" pitchFamily="34" charset="-122"/>
                <a:cs typeface="Meiryo UI" pitchFamily="34" charset="-120"/>
              </a:rPr>
              <a:t>判定　強み：差の合計0以上／やや劣る：-1〜-5（17件）／弱み：-6以下</a:t>
            </a:r>
            <a:endParaRPr lang="en-US" sz="105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20040"/>
            <a:ext cx="98755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1F2A44"/>
                </a:solidFill>
                <a:latin typeface="Meiryo UI" pitchFamily="34" charset="0"/>
                <a:ea typeface="Meiryo UI" pitchFamily="34" charset="-122"/>
                <a:cs typeface="Meiryo UI" pitchFamily="34" charset="-120"/>
              </a:rPr>
              <a:t>Grok｜自社の強み・弱み</a:t>
            </a:r>
            <a:endParaRPr lang="en-US" sz="26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932688"/>
            <a:ext cx="10058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6B7280"/>
                </a:solidFill>
                <a:latin typeface="Meiryo UI" pitchFamily="34" charset="0"/>
                <a:ea typeface="Meiryo UI" pitchFamily="34" charset="-122"/>
                <a:cs typeface="Meiryo UI" pitchFamily="34" charset="-120"/>
              </a:rPr>
              <a:t>項目別の差（SEO / GEO / AIO）から抽出</a:t>
            </a:r>
            <a:endParaRPr lang="en-US" sz="1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4652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9CA3AF"/>
                </a:solidFill>
                <a:latin typeface="Meiryo UI" pitchFamily="34" charset="0"/>
                <a:ea typeface="Meiryo UI" pitchFamily="34" charset="-122"/>
                <a:cs typeface="Meiryo UI" pitchFamily="34" charset="-120"/>
              </a:rPr>
              <a:t>Audit2Build｜競合比較レポート</a:t>
            </a:r>
            <a:endParaRPr lang="en-US" sz="900" dirty="0"/>
          </a:p>
        </p:txBody>
      </p:sp>
      <p:sp>
        <p:nvSpPr>
          <p:cNvPr id="5" name="Text 3"/>
          <p:cNvSpPr txBox="1"/>
          <p:nvPr/>
        </p:nvSpPr>
        <p:spPr>
          <a:xfrm>
            <a:off x="11155680" y="6446520"/>
            <a:ext cx="5029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9CA3AF"/>
                </a:solidFill>
                <a:latin typeface="Meiryo UI" pitchFamily="34" charset="0"/>
                <a:ea typeface="Meiryo UI" pitchFamily="34" charset="-122"/>
                <a:cs typeface="Meiryo UI" pitchFamily="34" charset="-120"/>
              </a:rPr>
              <a:t>9</a:t>
            </a:r>
            <a:endParaRPr lang="en-US" sz="900" dirty="0"/>
          </a:p>
        </p:txBody>
      </p:sp>
      <p:sp>
        <p:nvSpPr>
          <p:cNvPr id="6" name="Shape 4"/>
          <p:cNvSpPr/>
          <p:nvPr/>
        </p:nvSpPr>
        <p:spPr>
          <a:xfrm>
            <a:off x="8549640" y="6400800"/>
            <a:ext cx="2468880" cy="292608"/>
          </a:xfrm>
          <a:prstGeom prst="roundRect">
            <a:avLst>
              <a:gd name="adj" fmla="val 15625"/>
            </a:avLst>
          </a:prstGeom>
          <a:solidFill>
            <a:srgbClr val="FDECEA"/>
          </a:solidFill>
          <a:ln w="12700">
            <a:solidFill>
              <a:srgbClr val="FDECEA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7" name="Text 5"/>
          <p:cNvSpPr txBox="1"/>
          <p:nvPr/>
        </p:nvSpPr>
        <p:spPr>
          <a:xfrm>
            <a:off x="8549640" y="6400800"/>
            <a:ext cx="24688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50" b="1" dirty="0">
                <a:solidFill>
                  <a:srgbClr val="C0392B"/>
                </a:solidFill>
                <a:latin typeface="Meiryo UI" pitchFamily="34" charset="0"/>
                <a:ea typeface="Meiryo UI" pitchFamily="34" charset="-122"/>
                <a:cs typeface="Meiryo UI" pitchFamily="34" charset="-120"/>
              </a:rPr>
              <a:t>サンプル（見本用の仮データ）</a:t>
            </a:r>
            <a:endParaRPr lang="en-US" sz="950" dirty="0"/>
          </a:p>
        </p:txBody>
      </p:sp>
      <p:sp>
        <p:nvSpPr>
          <p:cNvPr id="8" name="Shape 6"/>
          <p:cNvSpPr/>
          <p:nvPr/>
        </p:nvSpPr>
        <p:spPr>
          <a:xfrm>
            <a:off x="10927080" y="365760"/>
            <a:ext cx="640080" cy="640080"/>
          </a:xfrm>
          <a:prstGeom prst="ellipse">
            <a:avLst/>
          </a:prstGeom>
          <a:solidFill>
            <a:srgbClr val="7B4FBF"/>
          </a:solidFill>
          <a:ln w="12700">
            <a:solidFill>
              <a:srgbClr val="7B4FBF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9" name="Text 7"/>
          <p:cNvSpPr txBox="1"/>
          <p:nvPr/>
        </p:nvSpPr>
        <p:spPr>
          <a:xfrm>
            <a:off x="10927080" y="36576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960" b="1" dirty="0">
                <a:solidFill>
                  <a:srgbClr val="FFFFFF"/>
                </a:solidFill>
                <a:latin typeface="Meiryo UI" pitchFamily="34" charset="0"/>
                <a:ea typeface="Meiryo UI" pitchFamily="34" charset="-122"/>
                <a:cs typeface="Meiryo UI" pitchFamily="34" charset="-120"/>
              </a:rPr>
              <a:t>G</a:t>
            </a:r>
            <a:endParaRPr lang="en-US" sz="1960" dirty="0"/>
          </a:p>
        </p:txBody>
      </p:sp>
      <p:sp>
        <p:nvSpPr>
          <p:cNvPr id="10" name="Shape 8"/>
          <p:cNvSpPr/>
          <p:nvPr/>
        </p:nvSpPr>
        <p:spPr>
          <a:xfrm>
            <a:off x="548640" y="1463040"/>
            <a:ext cx="5440680" cy="4434840"/>
          </a:xfrm>
          <a:prstGeom prst="roundRect">
            <a:avLst>
              <a:gd name="adj" fmla="val 1649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11" name="Shape 9"/>
          <p:cNvSpPr/>
          <p:nvPr/>
        </p:nvSpPr>
        <p:spPr>
          <a:xfrm>
            <a:off x="777240" y="1645920"/>
            <a:ext cx="2651760" cy="329184"/>
          </a:xfrm>
          <a:prstGeom prst="roundRect">
            <a:avLst>
              <a:gd name="adj" fmla="val 13889"/>
            </a:avLst>
          </a:prstGeom>
          <a:solidFill>
            <a:srgbClr val="1B7A43"/>
          </a:solidFill>
          <a:ln w="12700">
            <a:solidFill>
              <a:srgbClr val="1B7A43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12" name="Text 10"/>
          <p:cNvSpPr txBox="1"/>
          <p:nvPr/>
        </p:nvSpPr>
        <p:spPr>
          <a:xfrm>
            <a:off x="777240" y="1645920"/>
            <a:ext cx="26517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  <a:latin typeface="Meiryo UI" pitchFamily="34" charset="0"/>
                <a:ea typeface="Meiryo UI" pitchFamily="34" charset="-122"/>
                <a:cs typeface="Meiryo UI" pitchFamily="34" charset="-120"/>
              </a:rPr>
              <a:t>強み（競合と同等以上）</a:t>
            </a:r>
            <a:endParaRPr lang="en-US" sz="1200" dirty="0"/>
          </a:p>
        </p:txBody>
      </p:sp>
      <p:sp>
        <p:nvSpPr>
          <p:cNvPr id="13" name="Text 11"/>
          <p:cNvSpPr txBox="1"/>
          <p:nvPr/>
        </p:nvSpPr>
        <p:spPr>
          <a:xfrm>
            <a:off x="4800600" y="1645920"/>
            <a:ext cx="960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300" b="1" dirty="0">
                <a:solidFill>
                  <a:srgbClr val="1B7A43"/>
                </a:solidFill>
                <a:latin typeface="Meiryo UI" pitchFamily="34" charset="0"/>
                <a:ea typeface="Meiryo UI" pitchFamily="34" charset="-122"/>
                <a:cs typeface="Meiryo UI" pitchFamily="34" charset="-120"/>
              </a:rPr>
              <a:t>4件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777240" y="2148840"/>
            <a:ext cx="4983480" cy="621792"/>
          </a:xfrm>
          <a:prstGeom prst="roundRect">
            <a:avLst>
              <a:gd name="adj" fmla="val 7353"/>
            </a:avLst>
          </a:prstGeom>
          <a:solidFill>
            <a:srgbClr val="E7F5EC"/>
          </a:solidFill>
          <a:ln w="12700">
            <a:solidFill>
              <a:srgbClr val="E7F5EC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15" name="Text 13"/>
          <p:cNvSpPr txBox="1"/>
          <p:nvPr/>
        </p:nvSpPr>
        <p:spPr>
          <a:xfrm>
            <a:off x="914400" y="2148840"/>
            <a:ext cx="68580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6B7280"/>
                </a:solidFill>
                <a:latin typeface="Meiryo UI" pitchFamily="34" charset="0"/>
                <a:ea typeface="Meiryo UI" pitchFamily="34" charset="-122"/>
                <a:cs typeface="Meiryo UI" pitchFamily="34" charset="-120"/>
              </a:rPr>
              <a:t>F-03</a:t>
            </a:r>
            <a:endParaRPr lang="en-US" sz="1100" dirty="0"/>
          </a:p>
        </p:txBody>
      </p:sp>
      <p:sp>
        <p:nvSpPr>
          <p:cNvPr id="16" name="Text 14"/>
          <p:cNvSpPr txBox="1"/>
          <p:nvPr/>
        </p:nvSpPr>
        <p:spPr>
          <a:xfrm>
            <a:off x="1600200" y="2148840"/>
            <a:ext cx="233172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b="1" dirty="0">
                <a:solidFill>
                  <a:srgbClr val="1F2937"/>
                </a:solidFill>
                <a:latin typeface="Meiryo UI" pitchFamily="34" charset="0"/>
                <a:ea typeface="Meiryo UI" pitchFamily="34" charset="-122"/>
                <a:cs typeface="Meiryo UI" pitchFamily="34" charset="-120"/>
              </a:rPr>
              <a:t>誰向けかの明確さ</a:t>
            </a:r>
            <a:endParaRPr lang="en-US" sz="1250" dirty="0"/>
          </a:p>
        </p:txBody>
      </p:sp>
      <p:sp>
        <p:nvSpPr>
          <p:cNvPr id="17" name="Text 15"/>
          <p:cNvSpPr txBox="1"/>
          <p:nvPr/>
        </p:nvSpPr>
        <p:spPr>
          <a:xfrm>
            <a:off x="3931920" y="2148840"/>
            <a:ext cx="182880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250" b="1" dirty="0">
                <a:solidFill>
                  <a:srgbClr val="1B7A43"/>
                </a:solidFill>
                <a:latin typeface="Meiryo UI" pitchFamily="34" charset="0"/>
                <a:ea typeface="Meiryo UI" pitchFamily="34" charset="-122"/>
                <a:cs typeface="Meiryo UI" pitchFamily="34" charset="-120"/>
              </a:rPr>
              <a:t>+1 / +1 / 0</a:t>
            </a:r>
            <a:endParaRPr lang="en-US" sz="1250" dirty="0"/>
          </a:p>
        </p:txBody>
      </p:sp>
      <p:sp>
        <p:nvSpPr>
          <p:cNvPr id="18" name="Shape 16"/>
          <p:cNvSpPr/>
          <p:nvPr/>
        </p:nvSpPr>
        <p:spPr>
          <a:xfrm>
            <a:off x="777240" y="2880360"/>
            <a:ext cx="4983480" cy="621792"/>
          </a:xfrm>
          <a:prstGeom prst="roundRect">
            <a:avLst>
              <a:gd name="adj" fmla="val 7353"/>
            </a:avLst>
          </a:prstGeom>
          <a:solidFill>
            <a:srgbClr val="E7F5EC"/>
          </a:solidFill>
          <a:ln w="12700">
            <a:solidFill>
              <a:srgbClr val="E7F5EC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19" name="Text 17"/>
          <p:cNvSpPr txBox="1"/>
          <p:nvPr/>
        </p:nvSpPr>
        <p:spPr>
          <a:xfrm>
            <a:off x="914400" y="2880360"/>
            <a:ext cx="68580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6B7280"/>
                </a:solidFill>
                <a:latin typeface="Meiryo UI" pitchFamily="34" charset="0"/>
                <a:ea typeface="Meiryo UI" pitchFamily="34" charset="-122"/>
                <a:cs typeface="Meiryo UI" pitchFamily="34" charset="-120"/>
              </a:rPr>
              <a:t>F-02</a:t>
            </a:r>
            <a:endParaRPr lang="en-US" sz="1100" dirty="0"/>
          </a:p>
        </p:txBody>
      </p:sp>
      <p:sp>
        <p:nvSpPr>
          <p:cNvPr id="20" name="Text 18"/>
          <p:cNvSpPr txBox="1"/>
          <p:nvPr/>
        </p:nvSpPr>
        <p:spPr>
          <a:xfrm>
            <a:off x="1600200" y="2880360"/>
            <a:ext cx="233172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b="1" dirty="0">
                <a:solidFill>
                  <a:srgbClr val="1F2937"/>
                </a:solidFill>
                <a:latin typeface="Meiryo UI" pitchFamily="34" charset="0"/>
                <a:ea typeface="Meiryo UI" pitchFamily="34" charset="-122"/>
                <a:cs typeface="Meiryo UI" pitchFamily="34" charset="-120"/>
              </a:rPr>
              <a:t>何のサービス/商品かの分かりやすさ</a:t>
            </a:r>
            <a:endParaRPr lang="en-US" sz="1250" dirty="0"/>
          </a:p>
        </p:txBody>
      </p:sp>
      <p:sp>
        <p:nvSpPr>
          <p:cNvPr id="21" name="Text 19"/>
          <p:cNvSpPr txBox="1"/>
          <p:nvPr/>
        </p:nvSpPr>
        <p:spPr>
          <a:xfrm>
            <a:off x="3931920" y="2880360"/>
            <a:ext cx="182880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250" b="1" dirty="0">
                <a:solidFill>
                  <a:srgbClr val="1B7A43"/>
                </a:solidFill>
                <a:latin typeface="Meiryo UI" pitchFamily="34" charset="0"/>
                <a:ea typeface="Meiryo UI" pitchFamily="34" charset="-122"/>
                <a:cs typeface="Meiryo UI" pitchFamily="34" charset="-120"/>
              </a:rPr>
              <a:t>-2 / +2 / 0</a:t>
            </a:r>
            <a:endParaRPr lang="en-US" sz="1250" dirty="0"/>
          </a:p>
        </p:txBody>
      </p:sp>
      <p:sp>
        <p:nvSpPr>
          <p:cNvPr id="22" name="Shape 20"/>
          <p:cNvSpPr/>
          <p:nvPr/>
        </p:nvSpPr>
        <p:spPr>
          <a:xfrm>
            <a:off x="777240" y="3611880"/>
            <a:ext cx="4983480" cy="621792"/>
          </a:xfrm>
          <a:prstGeom prst="roundRect">
            <a:avLst>
              <a:gd name="adj" fmla="val 7353"/>
            </a:avLst>
          </a:prstGeom>
          <a:solidFill>
            <a:srgbClr val="E7F5EC"/>
          </a:solidFill>
          <a:ln w="12700">
            <a:solidFill>
              <a:srgbClr val="E7F5EC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23" name="Text 21"/>
          <p:cNvSpPr txBox="1"/>
          <p:nvPr/>
        </p:nvSpPr>
        <p:spPr>
          <a:xfrm>
            <a:off x="914400" y="3611880"/>
            <a:ext cx="68580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6B7280"/>
                </a:solidFill>
                <a:latin typeface="Meiryo UI" pitchFamily="34" charset="0"/>
                <a:ea typeface="Meiryo UI" pitchFamily="34" charset="-122"/>
                <a:cs typeface="Meiryo UI" pitchFamily="34" charset="-120"/>
              </a:rPr>
              <a:t>F-16</a:t>
            </a:r>
            <a:endParaRPr lang="en-US" sz="1100" dirty="0"/>
          </a:p>
        </p:txBody>
      </p:sp>
      <p:sp>
        <p:nvSpPr>
          <p:cNvPr id="24" name="Text 22"/>
          <p:cNvSpPr txBox="1"/>
          <p:nvPr/>
        </p:nvSpPr>
        <p:spPr>
          <a:xfrm>
            <a:off x="1600200" y="3611880"/>
            <a:ext cx="233172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b="1" dirty="0">
                <a:solidFill>
                  <a:srgbClr val="1F2937"/>
                </a:solidFill>
                <a:latin typeface="Meiryo UI" pitchFamily="34" charset="0"/>
                <a:ea typeface="Meiryo UI" pitchFamily="34" charset="-122"/>
                <a:cs typeface="Meiryo UI" pitchFamily="34" charset="-120"/>
              </a:rPr>
              <a:t>根拠・実績の明示</a:t>
            </a:r>
            <a:endParaRPr lang="en-US" sz="1250" dirty="0"/>
          </a:p>
        </p:txBody>
      </p:sp>
      <p:sp>
        <p:nvSpPr>
          <p:cNvPr id="25" name="Text 23"/>
          <p:cNvSpPr txBox="1"/>
          <p:nvPr/>
        </p:nvSpPr>
        <p:spPr>
          <a:xfrm>
            <a:off x="3931920" y="3611880"/>
            <a:ext cx="182880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250" b="1" dirty="0">
                <a:solidFill>
                  <a:srgbClr val="1B7A43"/>
                </a:solidFill>
                <a:latin typeface="Meiryo UI" pitchFamily="34" charset="0"/>
                <a:ea typeface="Meiryo UI" pitchFamily="34" charset="-122"/>
                <a:cs typeface="Meiryo UI" pitchFamily="34" charset="-120"/>
              </a:rPr>
              <a:t>-1 / -1 / +2</a:t>
            </a:r>
            <a:endParaRPr lang="en-US" sz="1250" dirty="0"/>
          </a:p>
        </p:txBody>
      </p:sp>
      <p:sp>
        <p:nvSpPr>
          <p:cNvPr id="26" name="Shape 24"/>
          <p:cNvSpPr/>
          <p:nvPr/>
        </p:nvSpPr>
        <p:spPr>
          <a:xfrm>
            <a:off x="777240" y="4343400"/>
            <a:ext cx="4983480" cy="621792"/>
          </a:xfrm>
          <a:prstGeom prst="roundRect">
            <a:avLst>
              <a:gd name="adj" fmla="val 7353"/>
            </a:avLst>
          </a:prstGeom>
          <a:solidFill>
            <a:srgbClr val="E7F5EC"/>
          </a:solidFill>
          <a:ln w="12700">
            <a:solidFill>
              <a:srgbClr val="E7F5EC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27" name="Text 25"/>
          <p:cNvSpPr txBox="1"/>
          <p:nvPr/>
        </p:nvSpPr>
        <p:spPr>
          <a:xfrm>
            <a:off x="914400" y="4343400"/>
            <a:ext cx="68580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6B7280"/>
                </a:solidFill>
                <a:latin typeface="Meiryo UI" pitchFamily="34" charset="0"/>
                <a:ea typeface="Meiryo UI" pitchFamily="34" charset="-122"/>
                <a:cs typeface="Meiryo UI" pitchFamily="34" charset="-120"/>
              </a:rPr>
              <a:t>F-21</a:t>
            </a:r>
            <a:endParaRPr lang="en-US" sz="1100" dirty="0"/>
          </a:p>
        </p:txBody>
      </p:sp>
      <p:sp>
        <p:nvSpPr>
          <p:cNvPr id="28" name="Text 26"/>
          <p:cNvSpPr txBox="1"/>
          <p:nvPr/>
        </p:nvSpPr>
        <p:spPr>
          <a:xfrm>
            <a:off x="1600200" y="4343400"/>
            <a:ext cx="233172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b="1" dirty="0">
                <a:solidFill>
                  <a:srgbClr val="1F2937"/>
                </a:solidFill>
                <a:latin typeface="Meiryo UI" pitchFamily="34" charset="0"/>
                <a:ea typeface="Meiryo UI" pitchFamily="34" charset="-122"/>
                <a:cs typeface="Meiryo UI" pitchFamily="34" charset="-120"/>
              </a:rPr>
              <a:t>他社との違い</a:t>
            </a:r>
            <a:endParaRPr lang="en-US" sz="1250" dirty="0"/>
          </a:p>
        </p:txBody>
      </p:sp>
      <p:sp>
        <p:nvSpPr>
          <p:cNvPr id="29" name="Text 27"/>
          <p:cNvSpPr txBox="1"/>
          <p:nvPr/>
        </p:nvSpPr>
        <p:spPr>
          <a:xfrm>
            <a:off x="3931920" y="4343400"/>
            <a:ext cx="182880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250" b="1" dirty="0">
                <a:solidFill>
                  <a:srgbClr val="1B7A43"/>
                </a:solidFill>
                <a:latin typeface="Meiryo UI" pitchFamily="34" charset="0"/>
                <a:ea typeface="Meiryo UI" pitchFamily="34" charset="-122"/>
                <a:cs typeface="Meiryo UI" pitchFamily="34" charset="-120"/>
              </a:rPr>
              <a:t>+2 / +2 / -4</a:t>
            </a:r>
            <a:endParaRPr lang="en-US" sz="1250" dirty="0"/>
          </a:p>
        </p:txBody>
      </p:sp>
      <p:sp>
        <p:nvSpPr>
          <p:cNvPr id="30" name="Shape 28"/>
          <p:cNvSpPr/>
          <p:nvPr/>
        </p:nvSpPr>
        <p:spPr>
          <a:xfrm>
            <a:off x="6217920" y="1463040"/>
            <a:ext cx="5440680" cy="4434840"/>
          </a:xfrm>
          <a:prstGeom prst="roundRect">
            <a:avLst>
              <a:gd name="adj" fmla="val 1649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31" name="Shape 29"/>
          <p:cNvSpPr/>
          <p:nvPr/>
        </p:nvSpPr>
        <p:spPr>
          <a:xfrm>
            <a:off x="6446520" y="1645920"/>
            <a:ext cx="2651760" cy="329184"/>
          </a:xfrm>
          <a:prstGeom prst="roundRect">
            <a:avLst>
              <a:gd name="adj" fmla="val 13889"/>
            </a:avLst>
          </a:prstGeom>
          <a:solidFill>
            <a:srgbClr val="C0392B"/>
          </a:solidFill>
          <a:ln w="12700">
            <a:solidFill>
              <a:srgbClr val="C0392B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32" name="Text 30"/>
          <p:cNvSpPr txBox="1"/>
          <p:nvPr/>
        </p:nvSpPr>
        <p:spPr>
          <a:xfrm>
            <a:off x="6446520" y="1645920"/>
            <a:ext cx="26517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  <a:latin typeface="Meiryo UI" pitchFamily="34" charset="0"/>
                <a:ea typeface="Meiryo UI" pitchFamily="34" charset="-122"/>
                <a:cs typeface="Meiryo UI" pitchFamily="34" charset="-120"/>
              </a:rPr>
              <a:t>弱み（競合より大きく劣る）</a:t>
            </a:r>
            <a:endParaRPr lang="en-US" sz="1200" dirty="0"/>
          </a:p>
        </p:txBody>
      </p:sp>
      <p:sp>
        <p:nvSpPr>
          <p:cNvPr id="33" name="Text 31"/>
          <p:cNvSpPr txBox="1"/>
          <p:nvPr/>
        </p:nvSpPr>
        <p:spPr>
          <a:xfrm>
            <a:off x="10469880" y="1645920"/>
            <a:ext cx="960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300" b="1" dirty="0">
                <a:solidFill>
                  <a:srgbClr val="C0392B"/>
                </a:solidFill>
                <a:latin typeface="Meiryo UI" pitchFamily="34" charset="0"/>
                <a:ea typeface="Meiryo UI" pitchFamily="34" charset="-122"/>
                <a:cs typeface="Meiryo UI" pitchFamily="34" charset="-120"/>
              </a:rPr>
              <a:t>4件</a:t>
            </a:r>
            <a:endParaRPr lang="en-US" sz="1300" dirty="0"/>
          </a:p>
        </p:txBody>
      </p:sp>
      <p:sp>
        <p:nvSpPr>
          <p:cNvPr id="34" name="Shape 32"/>
          <p:cNvSpPr/>
          <p:nvPr/>
        </p:nvSpPr>
        <p:spPr>
          <a:xfrm>
            <a:off x="6446520" y="2148840"/>
            <a:ext cx="4983480" cy="621792"/>
          </a:xfrm>
          <a:prstGeom prst="roundRect">
            <a:avLst>
              <a:gd name="adj" fmla="val 7353"/>
            </a:avLst>
          </a:prstGeom>
          <a:solidFill>
            <a:srgbClr val="FDECEA"/>
          </a:solidFill>
          <a:ln w="12700">
            <a:solidFill>
              <a:srgbClr val="FDECEA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35" name="Text 33"/>
          <p:cNvSpPr txBox="1"/>
          <p:nvPr/>
        </p:nvSpPr>
        <p:spPr>
          <a:xfrm>
            <a:off x="6583680" y="2148840"/>
            <a:ext cx="68580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6B7280"/>
                </a:solidFill>
                <a:latin typeface="Meiryo UI" pitchFamily="34" charset="0"/>
                <a:ea typeface="Meiryo UI" pitchFamily="34" charset="-122"/>
                <a:cs typeface="Meiryo UI" pitchFamily="34" charset="-120"/>
              </a:rPr>
              <a:t>F-11</a:t>
            </a:r>
            <a:endParaRPr lang="en-US" sz="1100" dirty="0"/>
          </a:p>
        </p:txBody>
      </p:sp>
      <p:sp>
        <p:nvSpPr>
          <p:cNvPr id="36" name="Text 34"/>
          <p:cNvSpPr txBox="1"/>
          <p:nvPr/>
        </p:nvSpPr>
        <p:spPr>
          <a:xfrm>
            <a:off x="7269480" y="2148840"/>
            <a:ext cx="233172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b="1" dirty="0">
                <a:solidFill>
                  <a:srgbClr val="1F2937"/>
                </a:solidFill>
                <a:latin typeface="Meiryo UI" pitchFamily="34" charset="0"/>
                <a:ea typeface="Meiryo UI" pitchFamily="34" charset="-122"/>
                <a:cs typeface="Meiryo UI" pitchFamily="34" charset="-120"/>
              </a:rPr>
              <a:t>FAQの有無と質</a:t>
            </a:r>
            <a:endParaRPr lang="en-US" sz="1250" dirty="0"/>
          </a:p>
        </p:txBody>
      </p:sp>
      <p:sp>
        <p:nvSpPr>
          <p:cNvPr id="37" name="Text 35"/>
          <p:cNvSpPr txBox="1"/>
          <p:nvPr/>
        </p:nvSpPr>
        <p:spPr>
          <a:xfrm>
            <a:off x="9601200" y="2148840"/>
            <a:ext cx="182880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250" b="1" dirty="0">
                <a:solidFill>
                  <a:srgbClr val="C0392B"/>
                </a:solidFill>
                <a:latin typeface="Meiryo UI" pitchFamily="34" charset="0"/>
                <a:ea typeface="Meiryo UI" pitchFamily="34" charset="-122"/>
                <a:cs typeface="Meiryo UI" pitchFamily="34" charset="-120"/>
              </a:rPr>
              <a:t>-4 / -4 / -2</a:t>
            </a:r>
            <a:endParaRPr lang="en-US" sz="1250" dirty="0"/>
          </a:p>
        </p:txBody>
      </p:sp>
      <p:sp>
        <p:nvSpPr>
          <p:cNvPr id="38" name="Shape 36"/>
          <p:cNvSpPr/>
          <p:nvPr/>
        </p:nvSpPr>
        <p:spPr>
          <a:xfrm>
            <a:off x="6446520" y="2880360"/>
            <a:ext cx="4983480" cy="621792"/>
          </a:xfrm>
          <a:prstGeom prst="roundRect">
            <a:avLst>
              <a:gd name="adj" fmla="val 7353"/>
            </a:avLst>
          </a:prstGeom>
          <a:solidFill>
            <a:srgbClr val="FDECEA"/>
          </a:solidFill>
          <a:ln w="12700">
            <a:solidFill>
              <a:srgbClr val="FDECEA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39" name="Text 37"/>
          <p:cNvSpPr txBox="1"/>
          <p:nvPr/>
        </p:nvSpPr>
        <p:spPr>
          <a:xfrm>
            <a:off x="6583680" y="2880360"/>
            <a:ext cx="68580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6B7280"/>
                </a:solidFill>
                <a:latin typeface="Meiryo UI" pitchFamily="34" charset="0"/>
                <a:ea typeface="Meiryo UI" pitchFamily="34" charset="-122"/>
                <a:cs typeface="Meiryo UI" pitchFamily="34" charset="-120"/>
              </a:rPr>
              <a:t>F-12</a:t>
            </a:r>
            <a:endParaRPr lang="en-US" sz="1100" dirty="0"/>
          </a:p>
        </p:txBody>
      </p:sp>
      <p:sp>
        <p:nvSpPr>
          <p:cNvPr id="40" name="Text 38"/>
          <p:cNvSpPr txBox="1"/>
          <p:nvPr/>
        </p:nvSpPr>
        <p:spPr>
          <a:xfrm>
            <a:off x="7269480" y="2880360"/>
            <a:ext cx="233172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b="1" dirty="0">
                <a:solidFill>
                  <a:srgbClr val="1F2937"/>
                </a:solidFill>
                <a:latin typeface="Meiryo UI" pitchFamily="34" charset="0"/>
                <a:ea typeface="Meiryo UI" pitchFamily="34" charset="-122"/>
                <a:cs typeface="Meiryo UI" pitchFamily="34" charset="-120"/>
              </a:rPr>
              <a:t>比較・選び方情報</a:t>
            </a:r>
            <a:endParaRPr lang="en-US" sz="1250" dirty="0"/>
          </a:p>
        </p:txBody>
      </p:sp>
      <p:sp>
        <p:nvSpPr>
          <p:cNvPr id="41" name="Text 39"/>
          <p:cNvSpPr txBox="1"/>
          <p:nvPr/>
        </p:nvSpPr>
        <p:spPr>
          <a:xfrm>
            <a:off x="9601200" y="2880360"/>
            <a:ext cx="182880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250" b="1" dirty="0">
                <a:solidFill>
                  <a:srgbClr val="C0392B"/>
                </a:solidFill>
                <a:latin typeface="Meiryo UI" pitchFamily="34" charset="0"/>
                <a:ea typeface="Meiryo UI" pitchFamily="34" charset="-122"/>
                <a:cs typeface="Meiryo UI" pitchFamily="34" charset="-120"/>
              </a:rPr>
              <a:t>0 / -6 / -2</a:t>
            </a:r>
            <a:endParaRPr lang="en-US" sz="1250" dirty="0"/>
          </a:p>
        </p:txBody>
      </p:sp>
      <p:sp>
        <p:nvSpPr>
          <p:cNvPr id="42" name="Shape 40"/>
          <p:cNvSpPr/>
          <p:nvPr/>
        </p:nvSpPr>
        <p:spPr>
          <a:xfrm>
            <a:off x="6446520" y="3611880"/>
            <a:ext cx="4983480" cy="621792"/>
          </a:xfrm>
          <a:prstGeom prst="roundRect">
            <a:avLst>
              <a:gd name="adj" fmla="val 7353"/>
            </a:avLst>
          </a:prstGeom>
          <a:solidFill>
            <a:srgbClr val="FDECEA"/>
          </a:solidFill>
          <a:ln w="12700">
            <a:solidFill>
              <a:srgbClr val="FDECEA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43" name="Text 41"/>
          <p:cNvSpPr txBox="1"/>
          <p:nvPr/>
        </p:nvSpPr>
        <p:spPr>
          <a:xfrm>
            <a:off x="6583680" y="3611880"/>
            <a:ext cx="68580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6B7280"/>
                </a:solidFill>
                <a:latin typeface="Meiryo UI" pitchFamily="34" charset="0"/>
                <a:ea typeface="Meiryo UI" pitchFamily="34" charset="-122"/>
                <a:cs typeface="Meiryo UI" pitchFamily="34" charset="-120"/>
              </a:rPr>
              <a:t>F-09</a:t>
            </a:r>
            <a:endParaRPr lang="en-US" sz="1100" dirty="0"/>
          </a:p>
        </p:txBody>
      </p:sp>
      <p:sp>
        <p:nvSpPr>
          <p:cNvPr id="44" name="Text 42"/>
          <p:cNvSpPr txBox="1"/>
          <p:nvPr/>
        </p:nvSpPr>
        <p:spPr>
          <a:xfrm>
            <a:off x="7269480" y="3611880"/>
            <a:ext cx="233172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b="1" dirty="0">
                <a:solidFill>
                  <a:srgbClr val="1F2937"/>
                </a:solidFill>
                <a:latin typeface="Meiryo UI" pitchFamily="34" charset="0"/>
                <a:ea typeface="Meiryo UI" pitchFamily="34" charset="-122"/>
                <a:cs typeface="Meiryo UI" pitchFamily="34" charset="-120"/>
              </a:rPr>
              <a:t>内部リンク/関連導線</a:t>
            </a:r>
            <a:endParaRPr lang="en-US" sz="1250" dirty="0"/>
          </a:p>
        </p:txBody>
      </p:sp>
      <p:sp>
        <p:nvSpPr>
          <p:cNvPr id="45" name="Text 43"/>
          <p:cNvSpPr txBox="1"/>
          <p:nvPr/>
        </p:nvSpPr>
        <p:spPr>
          <a:xfrm>
            <a:off x="9601200" y="3611880"/>
            <a:ext cx="182880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250" b="1" dirty="0">
                <a:solidFill>
                  <a:srgbClr val="C0392B"/>
                </a:solidFill>
                <a:latin typeface="Meiryo UI" pitchFamily="34" charset="0"/>
                <a:ea typeface="Meiryo UI" pitchFamily="34" charset="-122"/>
                <a:cs typeface="Meiryo UI" pitchFamily="34" charset="-120"/>
              </a:rPr>
              <a:t>-2 / -3 / -2</a:t>
            </a:r>
            <a:endParaRPr lang="en-US" sz="1250" dirty="0"/>
          </a:p>
        </p:txBody>
      </p:sp>
      <p:sp>
        <p:nvSpPr>
          <p:cNvPr id="46" name="Shape 44"/>
          <p:cNvSpPr/>
          <p:nvPr/>
        </p:nvSpPr>
        <p:spPr>
          <a:xfrm>
            <a:off x="6446520" y="4343400"/>
            <a:ext cx="4983480" cy="621792"/>
          </a:xfrm>
          <a:prstGeom prst="roundRect">
            <a:avLst>
              <a:gd name="adj" fmla="val 7353"/>
            </a:avLst>
          </a:prstGeom>
          <a:solidFill>
            <a:srgbClr val="FDECEA"/>
          </a:solidFill>
          <a:ln w="12700">
            <a:solidFill>
              <a:srgbClr val="FDECEA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47" name="Text 45"/>
          <p:cNvSpPr txBox="1"/>
          <p:nvPr/>
        </p:nvSpPr>
        <p:spPr>
          <a:xfrm>
            <a:off x="6583680" y="4343400"/>
            <a:ext cx="68580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6B7280"/>
                </a:solidFill>
                <a:latin typeface="Meiryo UI" pitchFamily="34" charset="0"/>
                <a:ea typeface="Meiryo UI" pitchFamily="34" charset="-122"/>
                <a:cs typeface="Meiryo UI" pitchFamily="34" charset="-120"/>
              </a:rPr>
              <a:t>F-14</a:t>
            </a:r>
            <a:endParaRPr lang="en-US" sz="1100" dirty="0"/>
          </a:p>
        </p:txBody>
      </p:sp>
      <p:sp>
        <p:nvSpPr>
          <p:cNvPr id="48" name="Text 46"/>
          <p:cNvSpPr txBox="1"/>
          <p:nvPr/>
        </p:nvSpPr>
        <p:spPr>
          <a:xfrm>
            <a:off x="7269480" y="4343400"/>
            <a:ext cx="233172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b="1" dirty="0">
                <a:solidFill>
                  <a:srgbClr val="1F2937"/>
                </a:solidFill>
                <a:latin typeface="Meiryo UI" pitchFamily="34" charset="0"/>
                <a:ea typeface="Meiryo UI" pitchFamily="34" charset="-122"/>
                <a:cs typeface="Meiryo UI" pitchFamily="34" charset="-120"/>
              </a:rPr>
              <a:t>AI回答に使いやすいQ&amp;A性</a:t>
            </a:r>
            <a:endParaRPr lang="en-US" sz="1250" dirty="0"/>
          </a:p>
        </p:txBody>
      </p:sp>
      <p:sp>
        <p:nvSpPr>
          <p:cNvPr id="49" name="Text 47"/>
          <p:cNvSpPr txBox="1"/>
          <p:nvPr/>
        </p:nvSpPr>
        <p:spPr>
          <a:xfrm>
            <a:off x="9601200" y="4343400"/>
            <a:ext cx="182880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250" b="1" dirty="0">
                <a:solidFill>
                  <a:srgbClr val="C0392B"/>
                </a:solidFill>
                <a:latin typeface="Meiryo UI" pitchFamily="34" charset="0"/>
                <a:ea typeface="Meiryo UI" pitchFamily="34" charset="-122"/>
                <a:cs typeface="Meiryo UI" pitchFamily="34" charset="-120"/>
              </a:rPr>
              <a:t>-2 / -1 / -4</a:t>
            </a:r>
            <a:endParaRPr lang="en-US" sz="1250" dirty="0"/>
          </a:p>
        </p:txBody>
      </p:sp>
      <p:sp>
        <p:nvSpPr>
          <p:cNvPr id="50" name="Text 48"/>
          <p:cNvSpPr txBox="1"/>
          <p:nvPr/>
        </p:nvSpPr>
        <p:spPr>
          <a:xfrm>
            <a:off x="548640" y="5989320"/>
            <a:ext cx="8229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6B7280"/>
                </a:solidFill>
                <a:latin typeface="Meiryo UI" pitchFamily="34" charset="0"/>
                <a:ea typeface="Meiryo UI" pitchFamily="34" charset="-122"/>
                <a:cs typeface="Meiryo UI" pitchFamily="34" charset="-120"/>
              </a:rPr>
              <a:t>判定　強み：差の合計0以上／やや劣る：-1〜-5（17件）／弱み：-6以下</a:t>
            </a:r>
            <a:endParaRPr lang="en-US" sz="105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20040"/>
            <a:ext cx="98755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1F2A44"/>
                </a:solidFill>
                <a:latin typeface="Meiryo UI" pitchFamily="34" charset="0"/>
                <a:ea typeface="Meiryo UI" pitchFamily="34" charset="-122"/>
                <a:cs typeface="Meiryo UI" pitchFamily="34" charset="-120"/>
              </a:rPr>
              <a:t>改善機会一覧（優先度順）</a:t>
            </a:r>
            <a:endParaRPr lang="en-US" sz="26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932688"/>
            <a:ext cx="10058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6B7280"/>
                </a:solidFill>
                <a:latin typeface="Meiryo UI" pitchFamily="34" charset="0"/>
                <a:ea typeface="Meiryo UI" pitchFamily="34" charset="-122"/>
                <a:cs typeface="Meiryo UI" pitchFamily="34" charset="-120"/>
              </a:rPr>
              <a:t>競合との差が大きい項目から抽出／AI名を伏せ「評価資料A・B・C」として検討</a:t>
            </a:r>
            <a:endParaRPr lang="en-US" sz="1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4652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9CA3AF"/>
                </a:solidFill>
                <a:latin typeface="Meiryo UI" pitchFamily="34" charset="0"/>
                <a:ea typeface="Meiryo UI" pitchFamily="34" charset="-122"/>
                <a:cs typeface="Meiryo UI" pitchFamily="34" charset="-120"/>
              </a:rPr>
              <a:t>Audit2Build｜競合比較レポート</a:t>
            </a:r>
            <a:endParaRPr lang="en-US" sz="900" dirty="0"/>
          </a:p>
        </p:txBody>
      </p:sp>
      <p:sp>
        <p:nvSpPr>
          <p:cNvPr id="5" name="Text 3"/>
          <p:cNvSpPr txBox="1"/>
          <p:nvPr/>
        </p:nvSpPr>
        <p:spPr>
          <a:xfrm>
            <a:off x="11155680" y="6446520"/>
            <a:ext cx="5029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9CA3AF"/>
                </a:solidFill>
                <a:latin typeface="Meiryo UI" pitchFamily="34" charset="0"/>
                <a:ea typeface="Meiryo UI" pitchFamily="34" charset="-122"/>
                <a:cs typeface="Meiryo UI" pitchFamily="34" charset="-120"/>
              </a:rPr>
              <a:t>10</a:t>
            </a:r>
            <a:endParaRPr lang="en-US" sz="900" dirty="0"/>
          </a:p>
        </p:txBody>
      </p:sp>
      <p:sp>
        <p:nvSpPr>
          <p:cNvPr id="6" name="Shape 4"/>
          <p:cNvSpPr/>
          <p:nvPr/>
        </p:nvSpPr>
        <p:spPr>
          <a:xfrm>
            <a:off x="8549640" y="6400800"/>
            <a:ext cx="2468880" cy="292608"/>
          </a:xfrm>
          <a:prstGeom prst="roundRect">
            <a:avLst>
              <a:gd name="adj" fmla="val 15625"/>
            </a:avLst>
          </a:prstGeom>
          <a:solidFill>
            <a:srgbClr val="FDECEA"/>
          </a:solidFill>
          <a:ln w="12700">
            <a:solidFill>
              <a:srgbClr val="FDECEA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7" name="Text 5"/>
          <p:cNvSpPr txBox="1"/>
          <p:nvPr/>
        </p:nvSpPr>
        <p:spPr>
          <a:xfrm>
            <a:off x="8549640" y="6400800"/>
            <a:ext cx="24688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50" b="1" dirty="0">
                <a:solidFill>
                  <a:srgbClr val="C0392B"/>
                </a:solidFill>
                <a:latin typeface="Meiryo UI" pitchFamily="34" charset="0"/>
                <a:ea typeface="Meiryo UI" pitchFamily="34" charset="-122"/>
                <a:cs typeface="Meiryo UI" pitchFamily="34" charset="-120"/>
              </a:rPr>
              <a:t>サンプル（見本用の仮データ）</a:t>
            </a:r>
            <a:endParaRPr lang="en-US" sz="950" dirty="0"/>
          </a:p>
        </p:txBody>
      </p:sp>
      <p:graphicFrame>
        <p:nvGraphicFramePr>
          <p:cNvPr id="11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508760"/>
          <a:ext cx="11109960" cy="3968496"/>
        </p:xfrm>
        <a:graphic>
          <a:graphicData uri="http://schemas.openxmlformats.org/drawingml/2006/table">
            <a:tbl>
              <a:tblPr/>
              <a:tblGrid>
                <a:gridCol w="10058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84048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01168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50876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82880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566928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Meiryo UI" pitchFamily="34" charset="0"/>
                          <a:ea typeface="Meiryo UI" pitchFamily="34" charset="-122"/>
                          <a:cs typeface="Meiryo UI" pitchFamily="34" charset="-120"/>
                        </a:rPr>
                        <a:t>優先度</a:t>
                      </a:r>
                      <a:endParaRPr lang="en-US" sz="1300" dirty="0">
                        <a:latin typeface="Meiryo UI" charset="0"/>
                        <a:ea typeface="Meiryo UI" charset="0"/>
                        <a:cs typeface="Meiryo UI" charset="0"/>
                      </a:endParaRPr>
                    </a:p>
                  </a:txBody>
                  <a:tcPr marT="0" marB="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2A44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Meiryo UI" pitchFamily="34" charset="0"/>
                          <a:ea typeface="Meiryo UI" pitchFamily="34" charset="-122"/>
                          <a:cs typeface="Meiryo UI" pitchFamily="34" charset="-120"/>
                        </a:rPr>
                        <a:t>No</a:t>
                      </a:r>
                      <a:endParaRPr lang="en-US" sz="1300" dirty="0">
                        <a:latin typeface="Meiryo UI" charset="0"/>
                        <a:ea typeface="Meiryo UI" charset="0"/>
                        <a:cs typeface="Meiryo UI" charset="0"/>
                      </a:endParaRPr>
                    </a:p>
                  </a:txBody>
                  <a:tcPr marT="0" marB="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2A44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Meiryo UI" pitchFamily="34" charset="0"/>
                          <a:ea typeface="Meiryo UI" pitchFamily="34" charset="-122"/>
                          <a:cs typeface="Meiryo UI" pitchFamily="34" charset="-120"/>
                        </a:rPr>
                        <a:t>評価項目</a:t>
                      </a:r>
                      <a:endParaRPr lang="en-US" sz="1300" dirty="0">
                        <a:latin typeface="Meiryo UI" charset="0"/>
                        <a:ea typeface="Meiryo UI" charset="0"/>
                        <a:cs typeface="Meiryo UI" charset="0"/>
                      </a:endParaRPr>
                    </a:p>
                  </a:txBody>
                  <a:tcPr marT="0" marB="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2A44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Meiryo UI" pitchFamily="34" charset="0"/>
                          <a:ea typeface="Meiryo UI" pitchFamily="34" charset="-122"/>
                          <a:cs typeface="Meiryo UI" pitchFamily="34" charset="-120"/>
                        </a:rPr>
                        <a:t>比較の確認方法</a:t>
                      </a:r>
                      <a:endParaRPr lang="en-US" sz="1300" dirty="0">
                        <a:latin typeface="Meiryo UI" charset="0"/>
                        <a:ea typeface="Meiryo UI" charset="0"/>
                        <a:cs typeface="Meiryo UI" charset="0"/>
                      </a:endParaRPr>
                    </a:p>
                  </a:txBody>
                  <a:tcPr marT="0" marB="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2A44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Meiryo UI" pitchFamily="34" charset="0"/>
                          <a:ea typeface="Meiryo UI" pitchFamily="34" charset="-122"/>
                          <a:cs typeface="Meiryo UI" pitchFamily="34" charset="-120"/>
                        </a:rPr>
                        <a:t>根拠資料</a:t>
                      </a:r>
                      <a:endParaRPr lang="en-US" sz="1300" dirty="0">
                        <a:latin typeface="Meiryo UI" charset="0"/>
                        <a:ea typeface="Meiryo UI" charset="0"/>
                        <a:cs typeface="Meiryo UI" charset="0"/>
                      </a:endParaRPr>
                    </a:p>
                  </a:txBody>
                  <a:tcPr marT="0" marB="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2A44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Meiryo UI" pitchFamily="34" charset="0"/>
                          <a:ea typeface="Meiryo UI" pitchFamily="34" charset="-122"/>
                          <a:cs typeface="Meiryo UI" pitchFamily="34" charset="-120"/>
                        </a:rPr>
                        <a:t>担当</a:t>
                      </a:r>
                      <a:endParaRPr lang="en-US" sz="1300" dirty="0">
                        <a:latin typeface="Meiryo UI" charset="0"/>
                        <a:ea typeface="Meiryo UI" charset="0"/>
                        <a:cs typeface="Meiryo UI" charset="0"/>
                      </a:endParaRPr>
                    </a:p>
                  </a:txBody>
                  <a:tcPr marT="0" marB="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2A4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66928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Meiryo UI" pitchFamily="34" charset="0"/>
                          <a:ea typeface="Meiryo UI" pitchFamily="34" charset="-122"/>
                          <a:cs typeface="Meiryo UI" pitchFamily="34" charset="-120"/>
                        </a:rPr>
                        <a:t>1</a:t>
                      </a:r>
                      <a:endParaRPr lang="en-US" sz="1300" dirty="0">
                        <a:latin typeface="Meiryo UI" charset="0"/>
                        <a:ea typeface="Meiryo UI" charset="0"/>
                        <a:cs typeface="Meiryo UI" charset="0"/>
                      </a:endParaRPr>
                    </a:p>
                  </a:txBody>
                  <a:tcPr marT="0" marB="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392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300" dirty="0">
                          <a:solidFill>
                            <a:srgbClr val="1F2937"/>
                          </a:solidFill>
                          <a:latin typeface="Meiryo UI" pitchFamily="34" charset="0"/>
                          <a:ea typeface="Meiryo UI" pitchFamily="34" charset="-122"/>
                          <a:cs typeface="Meiryo UI" pitchFamily="34" charset="-120"/>
                        </a:rPr>
                        <a:t>F-08</a:t>
                      </a:r>
                      <a:endParaRPr lang="en-US" sz="1300" dirty="0">
                        <a:latin typeface="Meiryo UI" charset="0"/>
                        <a:ea typeface="Meiryo UI" charset="0"/>
                        <a:cs typeface="Meiryo UI" charset="0"/>
                      </a:endParaRPr>
                    </a:p>
                  </a:txBody>
                  <a:tcPr marT="0" marB="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300" b="1" dirty="0">
                          <a:solidFill>
                            <a:srgbClr val="1F2937"/>
                          </a:solidFill>
                          <a:latin typeface="Meiryo UI" pitchFamily="34" charset="0"/>
                          <a:ea typeface="Meiryo UI" pitchFamily="34" charset="-122"/>
                          <a:cs typeface="Meiryo UI" pitchFamily="34" charset="-120"/>
                        </a:rPr>
                        <a:t>検索意図との一致</a:t>
                      </a:r>
                      <a:endParaRPr lang="en-US" sz="1300" dirty="0">
                        <a:latin typeface="Meiryo UI" charset="0"/>
                        <a:ea typeface="Meiryo UI" charset="0"/>
                        <a:cs typeface="Meiryo UI" charset="0"/>
                      </a:endParaRPr>
                    </a:p>
                  </a:txBody>
                  <a:tcPr marT="0" marB="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300" b="1" dirty="0">
                          <a:solidFill>
                            <a:srgbClr val="C0392B"/>
                          </a:solidFill>
                          <a:latin typeface="Meiryo UI" pitchFamily="34" charset="0"/>
                          <a:ea typeface="Meiryo UI" pitchFamily="34" charset="-122"/>
                          <a:cs typeface="Meiryo UI" pitchFamily="34" charset="-120"/>
                        </a:rPr>
                        <a:t>AI別の比較を参照</a:t>
                      </a:r>
                      <a:endParaRPr lang="en-US" sz="1300" dirty="0">
                        <a:latin typeface="Meiryo UI" charset="0"/>
                        <a:ea typeface="Meiryo UI" charset="0"/>
                        <a:cs typeface="Meiryo UI" charset="0"/>
                      </a:endParaRPr>
                    </a:p>
                  </a:txBody>
                  <a:tcPr marT="0" marB="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300" dirty="0">
                          <a:solidFill>
                            <a:srgbClr val="1F2937"/>
                          </a:solidFill>
                          <a:latin typeface="Meiryo UI" pitchFamily="34" charset="0"/>
                          <a:ea typeface="Meiryo UI" pitchFamily="34" charset="-122"/>
                          <a:cs typeface="Meiryo UI" pitchFamily="34" charset="-120"/>
                        </a:rPr>
                        <a:t>A / B / C</a:t>
                      </a:r>
                      <a:endParaRPr lang="en-US" sz="1300" dirty="0">
                        <a:latin typeface="Meiryo UI" charset="0"/>
                        <a:ea typeface="Meiryo UI" charset="0"/>
                        <a:cs typeface="Meiryo UI" charset="0"/>
                      </a:endParaRPr>
                    </a:p>
                  </a:txBody>
                  <a:tcPr marT="0" marB="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300" dirty="0">
                          <a:solidFill>
                            <a:srgbClr val="1F2937"/>
                          </a:solidFill>
                          <a:latin typeface="Meiryo UI" pitchFamily="34" charset="0"/>
                          <a:ea typeface="Meiryo UI" pitchFamily="34" charset="-122"/>
                          <a:cs typeface="Meiryo UI" pitchFamily="34" charset="-120"/>
                        </a:rPr>
                        <a:t>SEO担当</a:t>
                      </a:r>
                      <a:endParaRPr lang="en-US" sz="1300" dirty="0">
                        <a:latin typeface="Meiryo UI" charset="0"/>
                        <a:ea typeface="Meiryo UI" charset="0"/>
                        <a:cs typeface="Meiryo UI" charset="0"/>
                      </a:endParaRPr>
                    </a:p>
                  </a:txBody>
                  <a:tcPr marT="0" marB="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66928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Meiryo UI" pitchFamily="34" charset="0"/>
                          <a:ea typeface="Meiryo UI" pitchFamily="34" charset="-122"/>
                          <a:cs typeface="Meiryo UI" pitchFamily="34" charset="-120"/>
                        </a:rPr>
                        <a:t>1</a:t>
                      </a:r>
                      <a:endParaRPr lang="en-US" sz="1300" dirty="0">
                        <a:latin typeface="Meiryo UI" charset="0"/>
                        <a:ea typeface="Meiryo UI" charset="0"/>
                        <a:cs typeface="Meiryo UI" charset="0"/>
                      </a:endParaRPr>
                    </a:p>
                  </a:txBody>
                  <a:tcPr marT="0" marB="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392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300" dirty="0">
                          <a:solidFill>
                            <a:srgbClr val="1F2937"/>
                          </a:solidFill>
                          <a:latin typeface="Meiryo UI" pitchFamily="34" charset="0"/>
                          <a:ea typeface="Meiryo UI" pitchFamily="34" charset="-122"/>
                          <a:cs typeface="Meiryo UI" pitchFamily="34" charset="-120"/>
                        </a:rPr>
                        <a:t>F-04</a:t>
                      </a:r>
                      <a:endParaRPr lang="en-US" sz="1300" dirty="0">
                        <a:latin typeface="Meiryo UI" charset="0"/>
                        <a:ea typeface="Meiryo UI" charset="0"/>
                        <a:cs typeface="Meiryo UI" charset="0"/>
                      </a:endParaRPr>
                    </a:p>
                  </a:txBody>
                  <a:tcPr marT="0" marB="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300" b="1" dirty="0">
                          <a:solidFill>
                            <a:srgbClr val="1F2937"/>
                          </a:solidFill>
                          <a:latin typeface="Meiryo UI" pitchFamily="34" charset="0"/>
                          <a:ea typeface="Meiryo UI" pitchFamily="34" charset="-122"/>
                          <a:cs typeface="Meiryo UI" pitchFamily="34" charset="-120"/>
                        </a:rPr>
                        <a:t>解決する課題の具体性</a:t>
                      </a:r>
                      <a:endParaRPr lang="en-US" sz="1300" dirty="0">
                        <a:latin typeface="Meiryo UI" charset="0"/>
                        <a:ea typeface="Meiryo UI" charset="0"/>
                        <a:cs typeface="Meiryo UI" charset="0"/>
                      </a:endParaRPr>
                    </a:p>
                  </a:txBody>
                  <a:tcPr marT="0" marB="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300" b="1" dirty="0">
                          <a:solidFill>
                            <a:srgbClr val="C0392B"/>
                          </a:solidFill>
                          <a:latin typeface="Meiryo UI" pitchFamily="34" charset="0"/>
                          <a:ea typeface="Meiryo UI" pitchFamily="34" charset="-122"/>
                          <a:cs typeface="Meiryo UI" pitchFamily="34" charset="-120"/>
                        </a:rPr>
                        <a:t>AI別の比較を参照</a:t>
                      </a:r>
                      <a:endParaRPr lang="en-US" sz="1300" dirty="0">
                        <a:latin typeface="Meiryo UI" charset="0"/>
                        <a:ea typeface="Meiryo UI" charset="0"/>
                        <a:cs typeface="Meiryo UI" charset="0"/>
                      </a:endParaRPr>
                    </a:p>
                  </a:txBody>
                  <a:tcPr marT="0" marB="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300" dirty="0">
                          <a:solidFill>
                            <a:srgbClr val="1F2937"/>
                          </a:solidFill>
                          <a:latin typeface="Meiryo UI" pitchFamily="34" charset="0"/>
                          <a:ea typeface="Meiryo UI" pitchFamily="34" charset="-122"/>
                          <a:cs typeface="Meiryo UI" pitchFamily="34" charset="-120"/>
                        </a:rPr>
                        <a:t>A / B / C</a:t>
                      </a:r>
                      <a:endParaRPr lang="en-US" sz="1300" dirty="0">
                        <a:latin typeface="Meiryo UI" charset="0"/>
                        <a:ea typeface="Meiryo UI" charset="0"/>
                        <a:cs typeface="Meiryo UI" charset="0"/>
                      </a:endParaRPr>
                    </a:p>
                  </a:txBody>
                  <a:tcPr marT="0" marB="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300" dirty="0">
                          <a:solidFill>
                            <a:srgbClr val="1F2937"/>
                          </a:solidFill>
                          <a:latin typeface="Meiryo UI" pitchFamily="34" charset="0"/>
                          <a:ea typeface="Meiryo UI" pitchFamily="34" charset="-122"/>
                          <a:cs typeface="Meiryo UI" pitchFamily="34" charset="-120"/>
                        </a:rPr>
                        <a:t>コンテンツ担当</a:t>
                      </a:r>
                      <a:endParaRPr lang="en-US" sz="1300" dirty="0">
                        <a:latin typeface="Meiryo UI" charset="0"/>
                        <a:ea typeface="Meiryo UI" charset="0"/>
                        <a:cs typeface="Meiryo UI" charset="0"/>
                      </a:endParaRPr>
                    </a:p>
                  </a:txBody>
                  <a:tcPr marT="0" marB="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66928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Meiryo UI" pitchFamily="34" charset="0"/>
                          <a:ea typeface="Meiryo UI" pitchFamily="34" charset="-122"/>
                          <a:cs typeface="Meiryo UI" pitchFamily="34" charset="-120"/>
                        </a:rPr>
                        <a:t>2</a:t>
                      </a:r>
                      <a:endParaRPr lang="en-US" sz="1300" dirty="0">
                        <a:latin typeface="Meiryo UI" charset="0"/>
                        <a:ea typeface="Meiryo UI" charset="0"/>
                        <a:cs typeface="Meiryo UI" charset="0"/>
                      </a:endParaRPr>
                    </a:p>
                  </a:txBody>
                  <a:tcPr marT="0" marB="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8E04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300" dirty="0">
                          <a:solidFill>
                            <a:srgbClr val="1F2937"/>
                          </a:solidFill>
                          <a:latin typeface="Meiryo UI" pitchFamily="34" charset="0"/>
                          <a:ea typeface="Meiryo UI" pitchFamily="34" charset="-122"/>
                          <a:cs typeface="Meiryo UI" pitchFamily="34" charset="-120"/>
                        </a:rPr>
                        <a:t>F-25</a:t>
                      </a:r>
                      <a:endParaRPr lang="en-US" sz="1300" dirty="0">
                        <a:latin typeface="Meiryo UI" charset="0"/>
                        <a:ea typeface="Meiryo UI" charset="0"/>
                        <a:cs typeface="Meiryo UI" charset="0"/>
                      </a:endParaRPr>
                    </a:p>
                  </a:txBody>
                  <a:tcPr marT="0" marB="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300" b="1" dirty="0">
                          <a:solidFill>
                            <a:srgbClr val="1F2937"/>
                          </a:solidFill>
                          <a:latin typeface="Meiryo UI" pitchFamily="34" charset="0"/>
                          <a:ea typeface="Meiryo UI" pitchFamily="34" charset="-122"/>
                          <a:cs typeface="Meiryo UI" pitchFamily="34" charset="-120"/>
                        </a:rPr>
                        <a:t>制作担当への指示しやすさ</a:t>
                      </a:r>
                      <a:endParaRPr lang="en-US" sz="1300" dirty="0">
                        <a:latin typeface="Meiryo UI" charset="0"/>
                        <a:ea typeface="Meiryo UI" charset="0"/>
                        <a:cs typeface="Meiryo UI" charset="0"/>
                      </a:endParaRPr>
                    </a:p>
                  </a:txBody>
                  <a:tcPr marT="0" marB="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300" b="1" dirty="0">
                          <a:solidFill>
                            <a:srgbClr val="C0392B"/>
                          </a:solidFill>
                          <a:latin typeface="Meiryo UI" pitchFamily="34" charset="0"/>
                          <a:ea typeface="Meiryo UI" pitchFamily="34" charset="-122"/>
                          <a:cs typeface="Meiryo UI" pitchFamily="34" charset="-120"/>
                        </a:rPr>
                        <a:t>AI別の比較を参照</a:t>
                      </a:r>
                      <a:endParaRPr lang="en-US" sz="1300" dirty="0">
                        <a:latin typeface="Meiryo UI" charset="0"/>
                        <a:ea typeface="Meiryo UI" charset="0"/>
                        <a:cs typeface="Meiryo UI" charset="0"/>
                      </a:endParaRPr>
                    </a:p>
                  </a:txBody>
                  <a:tcPr marT="0" marB="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300" dirty="0">
                          <a:solidFill>
                            <a:srgbClr val="1F2937"/>
                          </a:solidFill>
                          <a:latin typeface="Meiryo UI" pitchFamily="34" charset="0"/>
                          <a:ea typeface="Meiryo UI" pitchFamily="34" charset="-122"/>
                          <a:cs typeface="Meiryo UI" pitchFamily="34" charset="-120"/>
                        </a:rPr>
                        <a:t>A / B / C</a:t>
                      </a:r>
                      <a:endParaRPr lang="en-US" sz="1300" dirty="0">
                        <a:latin typeface="Meiryo UI" charset="0"/>
                        <a:ea typeface="Meiryo UI" charset="0"/>
                        <a:cs typeface="Meiryo UI" charset="0"/>
                      </a:endParaRPr>
                    </a:p>
                  </a:txBody>
                  <a:tcPr marT="0" marB="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300" dirty="0">
                          <a:solidFill>
                            <a:srgbClr val="1F2937"/>
                          </a:solidFill>
                          <a:latin typeface="Meiryo UI" pitchFamily="34" charset="0"/>
                          <a:ea typeface="Meiryo UI" pitchFamily="34" charset="-122"/>
                          <a:cs typeface="Meiryo UI" pitchFamily="34" charset="-120"/>
                        </a:rPr>
                        <a:t>制作責任者</a:t>
                      </a:r>
                      <a:endParaRPr lang="en-US" sz="1300" dirty="0">
                        <a:latin typeface="Meiryo UI" charset="0"/>
                        <a:ea typeface="Meiryo UI" charset="0"/>
                        <a:cs typeface="Meiryo UI" charset="0"/>
                      </a:endParaRPr>
                    </a:p>
                  </a:txBody>
                  <a:tcPr marT="0" marB="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66928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Meiryo UI" pitchFamily="34" charset="0"/>
                          <a:ea typeface="Meiryo UI" pitchFamily="34" charset="-122"/>
                          <a:cs typeface="Meiryo UI" pitchFamily="34" charset="-120"/>
                        </a:rPr>
                        <a:t>2</a:t>
                      </a:r>
                      <a:endParaRPr lang="en-US" sz="1300" dirty="0">
                        <a:latin typeface="Meiryo UI" charset="0"/>
                        <a:ea typeface="Meiryo UI" charset="0"/>
                        <a:cs typeface="Meiryo UI" charset="0"/>
                      </a:endParaRPr>
                    </a:p>
                  </a:txBody>
                  <a:tcPr marT="0" marB="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8E04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300" dirty="0">
                          <a:solidFill>
                            <a:srgbClr val="1F2937"/>
                          </a:solidFill>
                          <a:latin typeface="Meiryo UI" pitchFamily="34" charset="0"/>
                          <a:ea typeface="Meiryo UI" pitchFamily="34" charset="-122"/>
                          <a:cs typeface="Meiryo UI" pitchFamily="34" charset="-120"/>
                        </a:rPr>
                        <a:t>F-07</a:t>
                      </a:r>
                      <a:endParaRPr lang="en-US" sz="1300" dirty="0">
                        <a:latin typeface="Meiryo UI" charset="0"/>
                        <a:ea typeface="Meiryo UI" charset="0"/>
                        <a:cs typeface="Meiryo UI" charset="0"/>
                      </a:endParaRPr>
                    </a:p>
                  </a:txBody>
                  <a:tcPr marT="0" marB="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300" b="1" dirty="0">
                          <a:solidFill>
                            <a:srgbClr val="1F2937"/>
                          </a:solidFill>
                          <a:latin typeface="Meiryo UI" pitchFamily="34" charset="0"/>
                          <a:ea typeface="Meiryo UI" pitchFamily="34" charset="-122"/>
                          <a:cs typeface="Meiryo UI" pitchFamily="34" charset="-120"/>
                        </a:rPr>
                        <a:t>見出し構造</a:t>
                      </a:r>
                      <a:endParaRPr lang="en-US" sz="1300" dirty="0">
                        <a:latin typeface="Meiryo UI" charset="0"/>
                        <a:ea typeface="Meiryo UI" charset="0"/>
                        <a:cs typeface="Meiryo UI" charset="0"/>
                      </a:endParaRPr>
                    </a:p>
                  </a:txBody>
                  <a:tcPr marT="0" marB="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300" b="1" dirty="0">
                          <a:solidFill>
                            <a:srgbClr val="C0392B"/>
                          </a:solidFill>
                          <a:latin typeface="Meiryo UI" pitchFamily="34" charset="0"/>
                          <a:ea typeface="Meiryo UI" pitchFamily="34" charset="-122"/>
                          <a:cs typeface="Meiryo UI" pitchFamily="34" charset="-120"/>
                        </a:rPr>
                        <a:t>AI別の比較を参照</a:t>
                      </a:r>
                      <a:endParaRPr lang="en-US" sz="1300" dirty="0">
                        <a:latin typeface="Meiryo UI" charset="0"/>
                        <a:ea typeface="Meiryo UI" charset="0"/>
                        <a:cs typeface="Meiryo UI" charset="0"/>
                      </a:endParaRPr>
                    </a:p>
                  </a:txBody>
                  <a:tcPr marT="0" marB="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300" dirty="0">
                          <a:solidFill>
                            <a:srgbClr val="1F2937"/>
                          </a:solidFill>
                          <a:latin typeface="Meiryo UI" pitchFamily="34" charset="0"/>
                          <a:ea typeface="Meiryo UI" pitchFamily="34" charset="-122"/>
                          <a:cs typeface="Meiryo UI" pitchFamily="34" charset="-120"/>
                        </a:rPr>
                        <a:t>A / C</a:t>
                      </a:r>
                      <a:endParaRPr lang="en-US" sz="1300" dirty="0">
                        <a:latin typeface="Meiryo UI" charset="0"/>
                        <a:ea typeface="Meiryo UI" charset="0"/>
                        <a:cs typeface="Meiryo UI" charset="0"/>
                      </a:endParaRPr>
                    </a:p>
                  </a:txBody>
                  <a:tcPr marT="0" marB="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300" dirty="0">
                          <a:solidFill>
                            <a:srgbClr val="1F2937"/>
                          </a:solidFill>
                          <a:latin typeface="Meiryo UI" pitchFamily="34" charset="0"/>
                          <a:ea typeface="Meiryo UI" pitchFamily="34" charset="-122"/>
                          <a:cs typeface="Meiryo UI" pitchFamily="34" charset="-120"/>
                        </a:rPr>
                        <a:t>フロントエンド担当</a:t>
                      </a:r>
                      <a:endParaRPr lang="en-US" sz="1300" dirty="0">
                        <a:latin typeface="Meiryo UI" charset="0"/>
                        <a:ea typeface="Meiryo UI" charset="0"/>
                        <a:cs typeface="Meiryo UI" charset="0"/>
                      </a:endParaRPr>
                    </a:p>
                  </a:txBody>
                  <a:tcPr marT="0" marB="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66928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Meiryo UI" pitchFamily="34" charset="0"/>
                          <a:ea typeface="Meiryo UI" pitchFamily="34" charset="-122"/>
                          <a:cs typeface="Meiryo UI" pitchFamily="34" charset="-120"/>
                        </a:rPr>
                        <a:t>3</a:t>
                      </a:r>
                      <a:endParaRPr lang="en-US" sz="1300" dirty="0">
                        <a:latin typeface="Meiryo UI" charset="0"/>
                        <a:ea typeface="Meiryo UI" charset="0"/>
                        <a:cs typeface="Meiryo UI" charset="0"/>
                      </a:endParaRPr>
                    </a:p>
                  </a:txBody>
                  <a:tcPr marT="0" marB="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B6584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300" dirty="0">
                          <a:solidFill>
                            <a:srgbClr val="1F2937"/>
                          </a:solidFill>
                          <a:latin typeface="Meiryo UI" pitchFamily="34" charset="0"/>
                          <a:ea typeface="Meiryo UI" pitchFamily="34" charset="-122"/>
                          <a:cs typeface="Meiryo UI" pitchFamily="34" charset="-120"/>
                        </a:rPr>
                        <a:t>F-14</a:t>
                      </a:r>
                      <a:endParaRPr lang="en-US" sz="1300" dirty="0">
                        <a:latin typeface="Meiryo UI" charset="0"/>
                        <a:ea typeface="Meiryo UI" charset="0"/>
                        <a:cs typeface="Meiryo UI" charset="0"/>
                      </a:endParaRPr>
                    </a:p>
                  </a:txBody>
                  <a:tcPr marT="0" marB="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300" b="1" dirty="0">
                          <a:solidFill>
                            <a:srgbClr val="1F2937"/>
                          </a:solidFill>
                          <a:latin typeface="Meiryo UI" pitchFamily="34" charset="0"/>
                          <a:ea typeface="Meiryo UI" pitchFamily="34" charset="-122"/>
                          <a:cs typeface="Meiryo UI" pitchFamily="34" charset="-120"/>
                        </a:rPr>
                        <a:t>AI回答に使いやすいQ&amp;A性</a:t>
                      </a:r>
                      <a:endParaRPr lang="en-US" sz="1300" dirty="0">
                        <a:latin typeface="Meiryo UI" charset="0"/>
                        <a:ea typeface="Meiryo UI" charset="0"/>
                        <a:cs typeface="Meiryo UI" charset="0"/>
                      </a:endParaRPr>
                    </a:p>
                  </a:txBody>
                  <a:tcPr marT="0" marB="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300" b="1" dirty="0">
                          <a:solidFill>
                            <a:srgbClr val="C0392B"/>
                          </a:solidFill>
                          <a:latin typeface="Meiryo UI" pitchFamily="34" charset="0"/>
                          <a:ea typeface="Meiryo UI" pitchFamily="34" charset="-122"/>
                          <a:cs typeface="Meiryo UI" pitchFamily="34" charset="-120"/>
                        </a:rPr>
                        <a:t>AI別の比較を参照</a:t>
                      </a:r>
                      <a:endParaRPr lang="en-US" sz="1300" dirty="0">
                        <a:latin typeface="Meiryo UI" charset="0"/>
                        <a:ea typeface="Meiryo UI" charset="0"/>
                        <a:cs typeface="Meiryo UI" charset="0"/>
                      </a:endParaRPr>
                    </a:p>
                  </a:txBody>
                  <a:tcPr marT="0" marB="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300" dirty="0">
                          <a:solidFill>
                            <a:srgbClr val="1F2937"/>
                          </a:solidFill>
                          <a:latin typeface="Meiryo UI" pitchFamily="34" charset="0"/>
                          <a:ea typeface="Meiryo UI" pitchFamily="34" charset="-122"/>
                          <a:cs typeface="Meiryo UI" pitchFamily="34" charset="-120"/>
                        </a:rPr>
                        <a:t>A / C</a:t>
                      </a:r>
                      <a:endParaRPr lang="en-US" sz="1300" dirty="0">
                        <a:latin typeface="Meiryo UI" charset="0"/>
                        <a:ea typeface="Meiryo UI" charset="0"/>
                        <a:cs typeface="Meiryo UI" charset="0"/>
                      </a:endParaRPr>
                    </a:p>
                  </a:txBody>
                  <a:tcPr marT="0" marB="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300" dirty="0">
                          <a:solidFill>
                            <a:srgbClr val="1F2937"/>
                          </a:solidFill>
                          <a:latin typeface="Meiryo UI" pitchFamily="34" charset="0"/>
                          <a:ea typeface="Meiryo UI" pitchFamily="34" charset="-122"/>
                          <a:cs typeface="Meiryo UI" pitchFamily="34" charset="-120"/>
                        </a:rPr>
                        <a:t>コンテンツ担当</a:t>
                      </a:r>
                      <a:endParaRPr lang="en-US" sz="1300" dirty="0">
                        <a:latin typeface="Meiryo UI" charset="0"/>
                        <a:ea typeface="Meiryo UI" charset="0"/>
                        <a:cs typeface="Meiryo UI" charset="0"/>
                      </a:endParaRPr>
                    </a:p>
                  </a:txBody>
                  <a:tcPr marT="0" marB="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66928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Meiryo UI" pitchFamily="34" charset="0"/>
                          <a:ea typeface="Meiryo UI" pitchFamily="34" charset="-122"/>
                          <a:cs typeface="Meiryo UI" pitchFamily="34" charset="-120"/>
                        </a:rPr>
                        <a:t>3</a:t>
                      </a:r>
                      <a:endParaRPr lang="en-US" sz="1300" dirty="0">
                        <a:latin typeface="Meiryo UI" charset="0"/>
                        <a:ea typeface="Meiryo UI" charset="0"/>
                        <a:cs typeface="Meiryo UI" charset="0"/>
                      </a:endParaRPr>
                    </a:p>
                  </a:txBody>
                  <a:tcPr marT="0" marB="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B6584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300" dirty="0">
                          <a:solidFill>
                            <a:srgbClr val="1F2937"/>
                          </a:solidFill>
                          <a:latin typeface="Meiryo UI" pitchFamily="34" charset="0"/>
                          <a:ea typeface="Meiryo UI" pitchFamily="34" charset="-122"/>
                          <a:cs typeface="Meiryo UI" pitchFamily="34" charset="-120"/>
                        </a:rPr>
                        <a:t>F-11</a:t>
                      </a:r>
                      <a:endParaRPr lang="en-US" sz="1300" dirty="0">
                        <a:latin typeface="Meiryo UI" charset="0"/>
                        <a:ea typeface="Meiryo UI" charset="0"/>
                        <a:cs typeface="Meiryo UI" charset="0"/>
                      </a:endParaRPr>
                    </a:p>
                  </a:txBody>
                  <a:tcPr marT="0" marB="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300" b="1" dirty="0">
                          <a:solidFill>
                            <a:srgbClr val="1F2937"/>
                          </a:solidFill>
                          <a:latin typeface="Meiryo UI" pitchFamily="34" charset="0"/>
                          <a:ea typeface="Meiryo UI" pitchFamily="34" charset="-122"/>
                          <a:cs typeface="Meiryo UI" pitchFamily="34" charset="-120"/>
                        </a:rPr>
                        <a:t>FAQの有無と質</a:t>
                      </a:r>
                      <a:endParaRPr lang="en-US" sz="1300" dirty="0">
                        <a:latin typeface="Meiryo UI" charset="0"/>
                        <a:ea typeface="Meiryo UI" charset="0"/>
                        <a:cs typeface="Meiryo UI" charset="0"/>
                      </a:endParaRPr>
                    </a:p>
                  </a:txBody>
                  <a:tcPr marT="0" marB="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300" b="1" dirty="0">
                          <a:solidFill>
                            <a:srgbClr val="C0392B"/>
                          </a:solidFill>
                          <a:latin typeface="Meiryo UI" pitchFamily="34" charset="0"/>
                          <a:ea typeface="Meiryo UI" pitchFamily="34" charset="-122"/>
                          <a:cs typeface="Meiryo UI" pitchFamily="34" charset="-120"/>
                        </a:rPr>
                        <a:t>AI別の比較を参照</a:t>
                      </a:r>
                      <a:endParaRPr lang="en-US" sz="1300" dirty="0">
                        <a:latin typeface="Meiryo UI" charset="0"/>
                        <a:ea typeface="Meiryo UI" charset="0"/>
                        <a:cs typeface="Meiryo UI" charset="0"/>
                      </a:endParaRPr>
                    </a:p>
                  </a:txBody>
                  <a:tcPr marT="0" marB="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300" dirty="0">
                          <a:solidFill>
                            <a:srgbClr val="1F2937"/>
                          </a:solidFill>
                          <a:latin typeface="Meiryo UI" pitchFamily="34" charset="0"/>
                          <a:ea typeface="Meiryo UI" pitchFamily="34" charset="-122"/>
                          <a:cs typeface="Meiryo UI" pitchFamily="34" charset="-120"/>
                        </a:rPr>
                        <a:t>A / C</a:t>
                      </a:r>
                      <a:endParaRPr lang="en-US" sz="1300" dirty="0">
                        <a:latin typeface="Meiryo UI" charset="0"/>
                        <a:ea typeface="Meiryo UI" charset="0"/>
                        <a:cs typeface="Meiryo UI" charset="0"/>
                      </a:endParaRPr>
                    </a:p>
                  </a:txBody>
                  <a:tcPr marT="0" marB="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300" dirty="0">
                          <a:solidFill>
                            <a:srgbClr val="1F2937"/>
                          </a:solidFill>
                          <a:latin typeface="Meiryo UI" pitchFamily="34" charset="0"/>
                          <a:ea typeface="Meiryo UI" pitchFamily="34" charset="-122"/>
                          <a:cs typeface="Meiryo UI" pitchFamily="34" charset="-120"/>
                        </a:rPr>
                        <a:t>サポート担当</a:t>
                      </a:r>
                      <a:endParaRPr lang="en-US" sz="1300" dirty="0">
                        <a:latin typeface="Meiryo UI" charset="0"/>
                        <a:ea typeface="Meiryo UI" charset="0"/>
                        <a:cs typeface="Meiryo UI" charset="0"/>
                      </a:endParaRPr>
                    </a:p>
                  </a:txBody>
                  <a:tcPr marT="0" marB="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9" name="Text 6"/>
          <p:cNvSpPr txBox="1"/>
          <p:nvPr/>
        </p:nvSpPr>
        <p:spPr>
          <a:xfrm>
            <a:off x="548640" y="5669280"/>
            <a:ext cx="109728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6B7280"/>
                </a:solidFill>
                <a:latin typeface="Meiryo UI" pitchFamily="34" charset="0"/>
                <a:ea typeface="Meiryo UI" pitchFamily="34" charset="-122"/>
                <a:cs typeface="Meiryo UI" pitchFamily="34" charset="-120"/>
              </a:rPr>
              <a:t>優先度は5段階・1が最優先。AI-1/AI-2/AI-3を同一基準で個別評価し、点数の合算・平均・順位付けはしません。</a:t>
            </a:r>
            <a:endParaRPr lang="en-US" sz="105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20040"/>
            <a:ext cx="98755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1F2A44"/>
                </a:solidFill>
                <a:latin typeface="Meiryo UI" pitchFamily="34" charset="0"/>
                <a:ea typeface="Meiryo UI" pitchFamily="34" charset="-122"/>
                <a:cs typeface="Meiryo UI" pitchFamily="34" charset="-120"/>
              </a:rPr>
              <a:t>改善機会の詳細（1〜2）</a:t>
            </a:r>
            <a:endParaRPr lang="en-US" sz="26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932688"/>
            <a:ext cx="10058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6B7280"/>
                </a:solidFill>
                <a:latin typeface="Meiryo UI" pitchFamily="34" charset="0"/>
                <a:ea typeface="Meiryo UI" pitchFamily="34" charset="-122"/>
                <a:cs typeface="Meiryo UI" pitchFamily="34" charset="-120"/>
              </a:rPr>
              <a:t>競合との差・改善提案・担当・確認方法</a:t>
            </a:r>
            <a:endParaRPr lang="en-US" sz="1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4652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9CA3AF"/>
                </a:solidFill>
                <a:latin typeface="Meiryo UI" pitchFamily="34" charset="0"/>
                <a:ea typeface="Meiryo UI" pitchFamily="34" charset="-122"/>
                <a:cs typeface="Meiryo UI" pitchFamily="34" charset="-120"/>
              </a:rPr>
              <a:t>Audit2Build｜競合比較レポート</a:t>
            </a:r>
            <a:endParaRPr lang="en-US" sz="900" dirty="0"/>
          </a:p>
        </p:txBody>
      </p:sp>
      <p:sp>
        <p:nvSpPr>
          <p:cNvPr id="5" name="Text 3"/>
          <p:cNvSpPr txBox="1"/>
          <p:nvPr/>
        </p:nvSpPr>
        <p:spPr>
          <a:xfrm>
            <a:off x="11155680" y="6446520"/>
            <a:ext cx="5029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9CA3AF"/>
                </a:solidFill>
                <a:latin typeface="Meiryo UI" pitchFamily="34" charset="0"/>
                <a:ea typeface="Meiryo UI" pitchFamily="34" charset="-122"/>
                <a:cs typeface="Meiryo UI" pitchFamily="34" charset="-120"/>
              </a:rPr>
              <a:t>11</a:t>
            </a:r>
            <a:endParaRPr lang="en-US" sz="900" dirty="0"/>
          </a:p>
        </p:txBody>
      </p:sp>
      <p:sp>
        <p:nvSpPr>
          <p:cNvPr id="6" name="Shape 4"/>
          <p:cNvSpPr/>
          <p:nvPr/>
        </p:nvSpPr>
        <p:spPr>
          <a:xfrm>
            <a:off x="8549640" y="6400800"/>
            <a:ext cx="2468880" cy="292608"/>
          </a:xfrm>
          <a:prstGeom prst="roundRect">
            <a:avLst>
              <a:gd name="adj" fmla="val 15625"/>
            </a:avLst>
          </a:prstGeom>
          <a:solidFill>
            <a:srgbClr val="FDECEA"/>
          </a:solidFill>
          <a:ln w="12700">
            <a:solidFill>
              <a:srgbClr val="FDECEA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7" name="Text 5"/>
          <p:cNvSpPr txBox="1"/>
          <p:nvPr/>
        </p:nvSpPr>
        <p:spPr>
          <a:xfrm>
            <a:off x="8549640" y="6400800"/>
            <a:ext cx="24688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50" b="1" dirty="0">
                <a:solidFill>
                  <a:srgbClr val="C0392B"/>
                </a:solidFill>
                <a:latin typeface="Meiryo UI" pitchFamily="34" charset="0"/>
                <a:ea typeface="Meiryo UI" pitchFamily="34" charset="-122"/>
                <a:cs typeface="Meiryo UI" pitchFamily="34" charset="-120"/>
              </a:rPr>
              <a:t>サンプル（見本用の仮データ）</a:t>
            </a:r>
            <a:endParaRPr lang="en-US" sz="950" dirty="0"/>
          </a:p>
        </p:txBody>
      </p:sp>
      <p:sp>
        <p:nvSpPr>
          <p:cNvPr id="8" name="Shape 6"/>
          <p:cNvSpPr/>
          <p:nvPr/>
        </p:nvSpPr>
        <p:spPr>
          <a:xfrm>
            <a:off x="548640" y="1463040"/>
            <a:ext cx="5440680" cy="4754880"/>
          </a:xfrm>
          <a:prstGeom prst="roundRect">
            <a:avLst>
              <a:gd name="adj" fmla="val 1538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9" name="Shape 7"/>
          <p:cNvSpPr/>
          <p:nvPr/>
        </p:nvSpPr>
        <p:spPr>
          <a:xfrm>
            <a:off x="777240" y="1645920"/>
            <a:ext cx="1097280" cy="329184"/>
          </a:xfrm>
          <a:prstGeom prst="roundRect">
            <a:avLst>
              <a:gd name="adj" fmla="val 13889"/>
            </a:avLst>
          </a:prstGeom>
          <a:solidFill>
            <a:srgbClr val="C0392B"/>
          </a:solidFill>
          <a:ln w="12700">
            <a:solidFill>
              <a:srgbClr val="C0392B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10" name="Text 8"/>
          <p:cNvSpPr txBox="1"/>
          <p:nvPr/>
        </p:nvSpPr>
        <p:spPr>
          <a:xfrm>
            <a:off x="777240" y="1645920"/>
            <a:ext cx="109728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  <a:latin typeface="Meiryo UI" pitchFamily="34" charset="0"/>
                <a:ea typeface="Meiryo UI" pitchFamily="34" charset="-122"/>
                <a:cs typeface="Meiryo UI" pitchFamily="34" charset="-120"/>
              </a:rPr>
              <a:t>優先度 1</a:t>
            </a:r>
            <a:endParaRPr lang="en-US" sz="1200" dirty="0"/>
          </a:p>
        </p:txBody>
      </p:sp>
      <p:sp>
        <p:nvSpPr>
          <p:cNvPr id="11" name="Text 9"/>
          <p:cNvSpPr txBox="1"/>
          <p:nvPr/>
        </p:nvSpPr>
        <p:spPr>
          <a:xfrm>
            <a:off x="2011680" y="1572768"/>
            <a:ext cx="379476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1F2A44"/>
                </a:solidFill>
                <a:latin typeface="Meiryo UI" pitchFamily="34" charset="0"/>
                <a:ea typeface="Meiryo UI" pitchFamily="34" charset="-122"/>
                <a:cs typeface="Meiryo UI" pitchFamily="34" charset="-120"/>
              </a:rPr>
              <a:t>F-08　検索意図との一致</a:t>
            </a:r>
            <a:endParaRPr lang="en-US" sz="1500" dirty="0"/>
          </a:p>
        </p:txBody>
      </p:sp>
      <p:sp>
        <p:nvSpPr>
          <p:cNvPr id="12" name="Text 10"/>
          <p:cNvSpPr txBox="1"/>
          <p:nvPr/>
        </p:nvSpPr>
        <p:spPr>
          <a:xfrm>
            <a:off x="777240" y="2240280"/>
            <a:ext cx="4983480" cy="3840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300" b="1" dirty="0">
                <a:solidFill>
                  <a:srgbClr val="1F2A44"/>
                </a:solidFill>
                <a:latin typeface="Meiryo UI" pitchFamily="34" charset="0"/>
                <a:ea typeface="Meiryo UI" pitchFamily="34" charset="-122"/>
                <a:cs typeface="Meiryo UI" pitchFamily="34" charset="-120"/>
              </a:rPr>
              <a:t>競合との差
【サンプル】AI-1・AI-2・AI-3の資料を同じ基準で個別に確認し、項目ごとの改善点を検討する。
改善提案
【サンプル】想定される検索語ごとに、ページ内で答える内容を整理して追記する。
担当
SEO担当
確認方法
【サンプル】対象の検索語で知りたい内容がページ内にあるか確認する。
根拠資料
評価資料 A / B / C</a:t>
            </a:r>
            <a:endParaRPr lang="en-US" sz="1300" dirty="0"/>
          </a:p>
          <a:p>
            <a:pPr marL="0" indent="0">
              <a:spcAft>
                <a:spcPts val="1000"/>
              </a:spcAft>
              <a:buNone/>
            </a:pPr>
            <a:r>
              <a:rPr lang="en-US" sz="1300" dirty="0">
                <a:solidFill>
                  <a:srgbClr val="1F2937"/>
                </a:solidFill>
                <a:latin typeface="Meiryo UI" pitchFamily="34" charset="0"/>
                <a:ea typeface="Meiryo UI" pitchFamily="34" charset="-122"/>
                <a:cs typeface="Meiryo UI" pitchFamily="34" charset="-120"/>
              </a:rPr>
              <a:t/>
            </a:r>
            <a:endParaRPr lang="en-US" sz="1300" dirty="0"/>
          </a:p>
          <a:p>
            <a:pPr marL="0" indent="0">
              <a:buNone/>
            </a:pPr>
            <a:r>
              <a:rPr lang="en-US" sz="1300" b="1" dirty="0">
                <a:solidFill>
                  <a:srgbClr val="1F2A44"/>
                </a:solidFill>
                <a:latin typeface="Meiryo UI" pitchFamily="34" charset="0"/>
                <a:ea typeface="Meiryo UI" pitchFamily="34" charset="-122"/>
                <a:cs typeface="Meiryo UI" pitchFamily="34" charset="-120"/>
              </a:rPr>
              <a:t/>
            </a:r>
            <a:endParaRPr lang="en-US" sz="1300" dirty="0"/>
          </a:p>
          <a:p>
            <a:pPr marL="0" indent="0">
              <a:spcAft>
                <a:spcPts val="1000"/>
              </a:spcAft>
              <a:buNone/>
            </a:pPr>
            <a:r>
              <a:rPr lang="en-US" sz="1300" dirty="0">
                <a:solidFill>
                  <a:srgbClr val="1F2937"/>
                </a:solidFill>
                <a:latin typeface="Meiryo UI" pitchFamily="34" charset="0"/>
                <a:ea typeface="Meiryo UI" pitchFamily="34" charset="-122"/>
                <a:cs typeface="Meiryo UI" pitchFamily="34" charset="-120"/>
              </a:rPr>
              <a:t/>
            </a:r>
            <a:endParaRPr lang="en-US" sz="1300" dirty="0"/>
          </a:p>
          <a:p>
            <a:pPr marL="0" indent="0">
              <a:buNone/>
            </a:pPr>
            <a:r>
              <a:rPr lang="en-US" sz="1300" b="1" dirty="0">
                <a:solidFill>
                  <a:srgbClr val="1F2A44"/>
                </a:solidFill>
                <a:latin typeface="Meiryo UI" pitchFamily="34" charset="0"/>
                <a:ea typeface="Meiryo UI" pitchFamily="34" charset="-122"/>
                <a:cs typeface="Meiryo UI" pitchFamily="34" charset="-120"/>
              </a:rPr>
              <a:t/>
            </a:r>
            <a:endParaRPr lang="en-US" sz="1300" dirty="0"/>
          </a:p>
          <a:p>
            <a:pPr marL="0" indent="0">
              <a:spcAft>
                <a:spcPts val="1000"/>
              </a:spcAft>
              <a:buNone/>
            </a:pPr>
            <a:r>
              <a:rPr lang="en-US" sz="1300" dirty="0">
                <a:solidFill>
                  <a:srgbClr val="1F2937"/>
                </a:solidFill>
                <a:latin typeface="Meiryo UI" pitchFamily="34" charset="0"/>
                <a:ea typeface="Meiryo UI" pitchFamily="34" charset="-122"/>
                <a:cs typeface="Meiryo UI" pitchFamily="34" charset="-120"/>
              </a:rPr>
              <a:t/>
            </a:r>
            <a:endParaRPr lang="en-US" sz="1300" dirty="0"/>
          </a:p>
          <a:p>
            <a:pPr marL="0" indent="0">
              <a:buNone/>
            </a:pPr>
            <a:r>
              <a:rPr lang="en-US" sz="1300" b="1" dirty="0">
                <a:solidFill>
                  <a:srgbClr val="1F2A44"/>
                </a:solidFill>
                <a:latin typeface="Meiryo UI" pitchFamily="34" charset="0"/>
                <a:ea typeface="Meiryo UI" pitchFamily="34" charset="-122"/>
                <a:cs typeface="Meiryo UI" pitchFamily="34" charset="-120"/>
              </a:rPr>
              <a:t/>
            </a:r>
            <a:endParaRPr lang="en-US" sz="1300" dirty="0"/>
          </a:p>
          <a:p>
            <a:pPr marL="0" indent="0">
              <a:spcAft>
                <a:spcPts val="1000"/>
              </a:spcAft>
              <a:buNone/>
            </a:pPr>
            <a:r>
              <a:rPr lang="en-US" sz="1300" dirty="0">
                <a:solidFill>
                  <a:srgbClr val="1F2937"/>
                </a:solidFill>
                <a:latin typeface="Meiryo UI" pitchFamily="34" charset="0"/>
                <a:ea typeface="Meiryo UI" pitchFamily="34" charset="-122"/>
                <a:cs typeface="Meiryo UI" pitchFamily="34" charset="-120"/>
              </a:rPr>
              <a:t/>
            </a:r>
            <a:endParaRPr lang="en-US" sz="1300" dirty="0"/>
          </a:p>
          <a:p>
            <a:pPr marL="0" indent="0">
              <a:buNone/>
            </a:pPr>
            <a:r>
              <a:rPr lang="en-US" sz="1300" b="1" dirty="0">
                <a:solidFill>
                  <a:srgbClr val="1F2A44"/>
                </a:solidFill>
                <a:latin typeface="Meiryo UI" pitchFamily="34" charset="0"/>
                <a:ea typeface="Meiryo UI" pitchFamily="34" charset="-122"/>
                <a:cs typeface="Meiryo UI" pitchFamily="34" charset="-120"/>
              </a:rPr>
              <a:t/>
            </a:r>
            <a:endParaRPr lang="en-US" sz="1300" dirty="0"/>
          </a:p>
          <a:p>
            <a:pPr marL="0" indent="0">
              <a:spcAft>
                <a:spcPts val="1000"/>
              </a:spcAft>
              <a:buNone/>
            </a:pPr>
            <a:r>
              <a:rPr lang="en-US" sz="1300" dirty="0">
                <a:solidFill>
                  <a:srgbClr val="1F2937"/>
                </a:solidFill>
                <a:latin typeface="Meiryo UI" pitchFamily="34" charset="0"/>
                <a:ea typeface="Meiryo UI" pitchFamily="34" charset="-122"/>
                <a:cs typeface="Meiryo UI" pitchFamily="34" charset="-120"/>
              </a:rPr>
              <a:t/>
            </a:r>
            <a:endParaRPr lang="en-US" sz="1300" dirty="0"/>
          </a:p>
        </p:txBody>
      </p:sp>
      <p:sp>
        <p:nvSpPr>
          <p:cNvPr id="13" name="Shape 11"/>
          <p:cNvSpPr/>
          <p:nvPr/>
        </p:nvSpPr>
        <p:spPr>
          <a:xfrm>
            <a:off x="6217920" y="1463040"/>
            <a:ext cx="5440680" cy="4754880"/>
          </a:xfrm>
          <a:prstGeom prst="roundRect">
            <a:avLst>
              <a:gd name="adj" fmla="val 1538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14" name="Shape 12"/>
          <p:cNvSpPr/>
          <p:nvPr/>
        </p:nvSpPr>
        <p:spPr>
          <a:xfrm>
            <a:off x="6446520" y="1645920"/>
            <a:ext cx="1097280" cy="329184"/>
          </a:xfrm>
          <a:prstGeom prst="roundRect">
            <a:avLst>
              <a:gd name="adj" fmla="val 13889"/>
            </a:avLst>
          </a:prstGeom>
          <a:solidFill>
            <a:srgbClr val="C0392B"/>
          </a:solidFill>
          <a:ln w="12700">
            <a:solidFill>
              <a:srgbClr val="C0392B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15" name="Text 13"/>
          <p:cNvSpPr txBox="1"/>
          <p:nvPr/>
        </p:nvSpPr>
        <p:spPr>
          <a:xfrm>
            <a:off x="6446520" y="1645920"/>
            <a:ext cx="109728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  <a:latin typeface="Meiryo UI" pitchFamily="34" charset="0"/>
                <a:ea typeface="Meiryo UI" pitchFamily="34" charset="-122"/>
                <a:cs typeface="Meiryo UI" pitchFamily="34" charset="-120"/>
              </a:rPr>
              <a:t>優先度 1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7680960" y="1572768"/>
            <a:ext cx="379476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1F2A44"/>
                </a:solidFill>
                <a:latin typeface="Meiryo UI" pitchFamily="34" charset="0"/>
                <a:ea typeface="Meiryo UI" pitchFamily="34" charset="-122"/>
                <a:cs typeface="Meiryo UI" pitchFamily="34" charset="-120"/>
              </a:rPr>
              <a:t>F-04　解決する課題の具体性</a:t>
            </a:r>
            <a:endParaRPr lang="en-US" sz="1500" dirty="0"/>
          </a:p>
        </p:txBody>
      </p:sp>
      <p:sp>
        <p:nvSpPr>
          <p:cNvPr id="17" name="Text 15"/>
          <p:cNvSpPr txBox="1"/>
          <p:nvPr/>
        </p:nvSpPr>
        <p:spPr>
          <a:xfrm>
            <a:off x="6446520" y="2240280"/>
            <a:ext cx="4983480" cy="3840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300" b="1" dirty="0">
                <a:solidFill>
                  <a:srgbClr val="1F2A44"/>
                </a:solidFill>
                <a:latin typeface="Meiryo UI" pitchFamily="34" charset="0"/>
                <a:ea typeface="Meiryo UI" pitchFamily="34" charset="-122"/>
                <a:cs typeface="Meiryo UI" pitchFamily="34" charset="-120"/>
              </a:rPr>
              <a:t>競合との差
【サンプル】AI-1・AI-2・AI-3の資料を同じ基準で個別に確認し、項目ごとの改善点を検討する。
改善提案
【サンプル】利用者が抱える課題を、具体的な場面で3例示す。
担当
コンテンツ担当
確認方法
【サンプル】課題の例が冒頭から読める位置にあるか確認する。
根拠資料
評価資料 A / B / C</a:t>
            </a:r>
            <a:endParaRPr lang="en-US" sz="1300" dirty="0"/>
          </a:p>
          <a:p>
            <a:pPr marL="0" indent="0">
              <a:spcAft>
                <a:spcPts val="1000"/>
              </a:spcAft>
              <a:buNone/>
            </a:pPr>
            <a:r>
              <a:rPr lang="en-US" sz="1300" dirty="0">
                <a:solidFill>
                  <a:srgbClr val="1F2937"/>
                </a:solidFill>
                <a:latin typeface="Meiryo UI" pitchFamily="34" charset="0"/>
                <a:ea typeface="Meiryo UI" pitchFamily="34" charset="-122"/>
                <a:cs typeface="Meiryo UI" pitchFamily="34" charset="-120"/>
              </a:rPr>
              <a:t/>
            </a:r>
            <a:endParaRPr lang="en-US" sz="1300" dirty="0"/>
          </a:p>
          <a:p>
            <a:pPr marL="0" indent="0">
              <a:buNone/>
            </a:pPr>
            <a:r>
              <a:rPr lang="en-US" sz="1300" b="1" dirty="0">
                <a:solidFill>
                  <a:srgbClr val="1F2A44"/>
                </a:solidFill>
                <a:latin typeface="Meiryo UI" pitchFamily="34" charset="0"/>
                <a:ea typeface="Meiryo UI" pitchFamily="34" charset="-122"/>
                <a:cs typeface="Meiryo UI" pitchFamily="34" charset="-120"/>
              </a:rPr>
              <a:t/>
            </a:r>
            <a:endParaRPr lang="en-US" sz="1300" dirty="0"/>
          </a:p>
          <a:p>
            <a:pPr marL="0" indent="0">
              <a:spcAft>
                <a:spcPts val="1000"/>
              </a:spcAft>
              <a:buNone/>
            </a:pPr>
            <a:r>
              <a:rPr lang="en-US" sz="1300" dirty="0">
                <a:solidFill>
                  <a:srgbClr val="1F2937"/>
                </a:solidFill>
                <a:latin typeface="Meiryo UI" pitchFamily="34" charset="0"/>
                <a:ea typeface="Meiryo UI" pitchFamily="34" charset="-122"/>
                <a:cs typeface="Meiryo UI" pitchFamily="34" charset="-120"/>
              </a:rPr>
              <a:t/>
            </a:r>
            <a:endParaRPr lang="en-US" sz="1300" dirty="0"/>
          </a:p>
          <a:p>
            <a:pPr marL="0" indent="0">
              <a:buNone/>
            </a:pPr>
            <a:r>
              <a:rPr lang="en-US" sz="1300" b="1" dirty="0">
                <a:solidFill>
                  <a:srgbClr val="1F2A44"/>
                </a:solidFill>
                <a:latin typeface="Meiryo UI" pitchFamily="34" charset="0"/>
                <a:ea typeface="Meiryo UI" pitchFamily="34" charset="-122"/>
                <a:cs typeface="Meiryo UI" pitchFamily="34" charset="-120"/>
              </a:rPr>
              <a:t/>
            </a:r>
            <a:endParaRPr lang="en-US" sz="1300" dirty="0"/>
          </a:p>
          <a:p>
            <a:pPr marL="0" indent="0">
              <a:spcAft>
                <a:spcPts val="1000"/>
              </a:spcAft>
              <a:buNone/>
            </a:pPr>
            <a:r>
              <a:rPr lang="en-US" sz="1300" dirty="0">
                <a:solidFill>
                  <a:srgbClr val="1F2937"/>
                </a:solidFill>
                <a:latin typeface="Meiryo UI" pitchFamily="34" charset="0"/>
                <a:ea typeface="Meiryo UI" pitchFamily="34" charset="-122"/>
                <a:cs typeface="Meiryo UI" pitchFamily="34" charset="-120"/>
              </a:rPr>
              <a:t/>
            </a:r>
            <a:endParaRPr lang="en-US" sz="1300" dirty="0"/>
          </a:p>
          <a:p>
            <a:pPr marL="0" indent="0">
              <a:buNone/>
            </a:pPr>
            <a:r>
              <a:rPr lang="en-US" sz="1300" b="1" dirty="0">
                <a:solidFill>
                  <a:srgbClr val="1F2A44"/>
                </a:solidFill>
                <a:latin typeface="Meiryo UI" pitchFamily="34" charset="0"/>
                <a:ea typeface="Meiryo UI" pitchFamily="34" charset="-122"/>
                <a:cs typeface="Meiryo UI" pitchFamily="34" charset="-120"/>
              </a:rPr>
              <a:t/>
            </a:r>
            <a:endParaRPr lang="en-US" sz="1300" dirty="0"/>
          </a:p>
          <a:p>
            <a:pPr marL="0" indent="0">
              <a:spcAft>
                <a:spcPts val="1000"/>
              </a:spcAft>
              <a:buNone/>
            </a:pPr>
            <a:r>
              <a:rPr lang="en-US" sz="1300" dirty="0">
                <a:solidFill>
                  <a:srgbClr val="1F2937"/>
                </a:solidFill>
                <a:latin typeface="Meiryo UI" pitchFamily="34" charset="0"/>
                <a:ea typeface="Meiryo UI" pitchFamily="34" charset="-122"/>
                <a:cs typeface="Meiryo UI" pitchFamily="34" charset="-120"/>
              </a:rPr>
              <a:t/>
            </a:r>
            <a:endParaRPr lang="en-US" sz="1300" dirty="0"/>
          </a:p>
          <a:p>
            <a:pPr marL="0" indent="0">
              <a:buNone/>
            </a:pPr>
            <a:r>
              <a:rPr lang="en-US" sz="1300" b="1" dirty="0">
                <a:solidFill>
                  <a:srgbClr val="1F2A44"/>
                </a:solidFill>
                <a:latin typeface="Meiryo UI" pitchFamily="34" charset="0"/>
                <a:ea typeface="Meiryo UI" pitchFamily="34" charset="-122"/>
                <a:cs typeface="Meiryo UI" pitchFamily="34" charset="-120"/>
              </a:rPr>
              <a:t/>
            </a:r>
            <a:endParaRPr lang="en-US" sz="1300" dirty="0"/>
          </a:p>
          <a:p>
            <a:pPr marL="0" indent="0">
              <a:spcAft>
                <a:spcPts val="1000"/>
              </a:spcAft>
              <a:buNone/>
            </a:pPr>
            <a:r>
              <a:rPr lang="en-US" sz="1300" dirty="0">
                <a:solidFill>
                  <a:srgbClr val="1F2937"/>
                </a:solidFill>
                <a:latin typeface="Meiryo UI" pitchFamily="34" charset="0"/>
                <a:ea typeface="Meiryo UI" pitchFamily="34" charset="-122"/>
                <a:cs typeface="Meiryo UI" pitchFamily="34" charset="-120"/>
              </a:rPr>
              <a:t/>
            </a:r>
            <a:endParaRPr lang="en-US" sz="13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20040"/>
            <a:ext cx="98755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1F2A44"/>
                </a:solidFill>
                <a:latin typeface="Meiryo UI" pitchFamily="34" charset="0"/>
                <a:ea typeface="Meiryo UI" pitchFamily="34" charset="-122"/>
                <a:cs typeface="Meiryo UI" pitchFamily="34" charset="-120"/>
              </a:rPr>
              <a:t>改善機会の詳細（3〜4）</a:t>
            </a:r>
            <a:endParaRPr lang="en-US" sz="26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932688"/>
            <a:ext cx="10058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6B7280"/>
                </a:solidFill>
                <a:latin typeface="Meiryo UI" pitchFamily="34" charset="0"/>
                <a:ea typeface="Meiryo UI" pitchFamily="34" charset="-122"/>
                <a:cs typeface="Meiryo UI" pitchFamily="34" charset="-120"/>
              </a:rPr>
              <a:t>競合との差・改善提案・担当・確認方法</a:t>
            </a:r>
            <a:endParaRPr lang="en-US" sz="1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4652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9CA3AF"/>
                </a:solidFill>
                <a:latin typeface="Meiryo UI" pitchFamily="34" charset="0"/>
                <a:ea typeface="Meiryo UI" pitchFamily="34" charset="-122"/>
                <a:cs typeface="Meiryo UI" pitchFamily="34" charset="-120"/>
              </a:rPr>
              <a:t>Audit2Build｜競合比較レポート</a:t>
            </a:r>
            <a:endParaRPr lang="en-US" sz="900" dirty="0"/>
          </a:p>
        </p:txBody>
      </p:sp>
      <p:sp>
        <p:nvSpPr>
          <p:cNvPr id="5" name="Text 3"/>
          <p:cNvSpPr txBox="1"/>
          <p:nvPr/>
        </p:nvSpPr>
        <p:spPr>
          <a:xfrm>
            <a:off x="11155680" y="6446520"/>
            <a:ext cx="5029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9CA3AF"/>
                </a:solidFill>
                <a:latin typeface="Meiryo UI" pitchFamily="34" charset="0"/>
                <a:ea typeface="Meiryo UI" pitchFamily="34" charset="-122"/>
                <a:cs typeface="Meiryo UI" pitchFamily="34" charset="-120"/>
              </a:rPr>
              <a:t>12</a:t>
            </a:r>
            <a:endParaRPr lang="en-US" sz="900" dirty="0"/>
          </a:p>
        </p:txBody>
      </p:sp>
      <p:sp>
        <p:nvSpPr>
          <p:cNvPr id="6" name="Shape 4"/>
          <p:cNvSpPr/>
          <p:nvPr/>
        </p:nvSpPr>
        <p:spPr>
          <a:xfrm>
            <a:off x="8549640" y="6400800"/>
            <a:ext cx="2468880" cy="292608"/>
          </a:xfrm>
          <a:prstGeom prst="roundRect">
            <a:avLst>
              <a:gd name="adj" fmla="val 15625"/>
            </a:avLst>
          </a:prstGeom>
          <a:solidFill>
            <a:srgbClr val="FDECEA"/>
          </a:solidFill>
          <a:ln w="12700">
            <a:solidFill>
              <a:srgbClr val="FDECEA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7" name="Text 5"/>
          <p:cNvSpPr txBox="1"/>
          <p:nvPr/>
        </p:nvSpPr>
        <p:spPr>
          <a:xfrm>
            <a:off x="8549640" y="6400800"/>
            <a:ext cx="24688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50" b="1" dirty="0">
                <a:solidFill>
                  <a:srgbClr val="C0392B"/>
                </a:solidFill>
                <a:latin typeface="Meiryo UI" pitchFamily="34" charset="0"/>
                <a:ea typeface="Meiryo UI" pitchFamily="34" charset="-122"/>
                <a:cs typeface="Meiryo UI" pitchFamily="34" charset="-120"/>
              </a:rPr>
              <a:t>サンプル（見本用の仮データ）</a:t>
            </a:r>
            <a:endParaRPr lang="en-US" sz="950" dirty="0"/>
          </a:p>
        </p:txBody>
      </p:sp>
      <p:sp>
        <p:nvSpPr>
          <p:cNvPr id="8" name="Shape 6"/>
          <p:cNvSpPr/>
          <p:nvPr/>
        </p:nvSpPr>
        <p:spPr>
          <a:xfrm>
            <a:off x="548640" y="1463040"/>
            <a:ext cx="5440680" cy="4754880"/>
          </a:xfrm>
          <a:prstGeom prst="roundRect">
            <a:avLst>
              <a:gd name="adj" fmla="val 1538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9" name="Shape 7"/>
          <p:cNvSpPr/>
          <p:nvPr/>
        </p:nvSpPr>
        <p:spPr>
          <a:xfrm>
            <a:off x="777240" y="1645920"/>
            <a:ext cx="1097280" cy="329184"/>
          </a:xfrm>
          <a:prstGeom prst="roundRect">
            <a:avLst>
              <a:gd name="adj" fmla="val 13889"/>
            </a:avLst>
          </a:prstGeom>
          <a:solidFill>
            <a:srgbClr val="D98E04"/>
          </a:solidFill>
          <a:ln w="12700">
            <a:solidFill>
              <a:srgbClr val="D98E04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10" name="Text 8"/>
          <p:cNvSpPr txBox="1"/>
          <p:nvPr/>
        </p:nvSpPr>
        <p:spPr>
          <a:xfrm>
            <a:off x="777240" y="1645920"/>
            <a:ext cx="109728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  <a:latin typeface="Meiryo UI" pitchFamily="34" charset="0"/>
                <a:ea typeface="Meiryo UI" pitchFamily="34" charset="-122"/>
                <a:cs typeface="Meiryo UI" pitchFamily="34" charset="-120"/>
              </a:rPr>
              <a:t>優先度 2</a:t>
            </a:r>
            <a:endParaRPr lang="en-US" sz="1200" dirty="0"/>
          </a:p>
        </p:txBody>
      </p:sp>
      <p:sp>
        <p:nvSpPr>
          <p:cNvPr id="11" name="Text 9"/>
          <p:cNvSpPr txBox="1"/>
          <p:nvPr/>
        </p:nvSpPr>
        <p:spPr>
          <a:xfrm>
            <a:off x="2011680" y="1572768"/>
            <a:ext cx="379476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1F2A44"/>
                </a:solidFill>
                <a:latin typeface="Meiryo UI" pitchFamily="34" charset="0"/>
                <a:ea typeface="Meiryo UI" pitchFamily="34" charset="-122"/>
                <a:cs typeface="Meiryo UI" pitchFamily="34" charset="-120"/>
              </a:rPr>
              <a:t>F-25　制作担当への指示しやすさ</a:t>
            </a:r>
            <a:endParaRPr lang="en-US" sz="1500" dirty="0"/>
          </a:p>
        </p:txBody>
      </p:sp>
      <p:sp>
        <p:nvSpPr>
          <p:cNvPr id="12" name="Text 10"/>
          <p:cNvSpPr txBox="1"/>
          <p:nvPr/>
        </p:nvSpPr>
        <p:spPr>
          <a:xfrm>
            <a:off x="777240" y="2240280"/>
            <a:ext cx="4983480" cy="3840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300" b="1" dirty="0">
                <a:solidFill>
                  <a:srgbClr val="1F2A44"/>
                </a:solidFill>
                <a:latin typeface="Meiryo UI" pitchFamily="34" charset="0"/>
                <a:ea typeface="Meiryo UI" pitchFamily="34" charset="-122"/>
                <a:cs typeface="Meiryo UI" pitchFamily="34" charset="-120"/>
              </a:rPr>
              <a:t>競合との差
【サンプル】AI-1・AI-2・AI-3の資料を同じ基準で個別に確認し、項目ごとの改善点を検討する。
改善提案
【サンプル】制作物の仕様（形式・修正回数・納期）を一覧で示す。
担当
制作責任者
確認方法
【サンプル】仕様一覧が公開ページに掲載されているか確認する。
根拠資料
評価資料 A / B / C</a:t>
            </a:r>
            <a:endParaRPr lang="en-US" sz="1300" dirty="0"/>
          </a:p>
          <a:p>
            <a:pPr marL="0" indent="0">
              <a:spcAft>
                <a:spcPts val="1000"/>
              </a:spcAft>
              <a:buNone/>
            </a:pPr>
            <a:r>
              <a:rPr lang="en-US" sz="1300" dirty="0">
                <a:solidFill>
                  <a:srgbClr val="1F2937"/>
                </a:solidFill>
                <a:latin typeface="Meiryo UI" pitchFamily="34" charset="0"/>
                <a:ea typeface="Meiryo UI" pitchFamily="34" charset="-122"/>
                <a:cs typeface="Meiryo UI" pitchFamily="34" charset="-120"/>
              </a:rPr>
              <a:t/>
            </a:r>
            <a:endParaRPr lang="en-US" sz="1300" dirty="0"/>
          </a:p>
          <a:p>
            <a:pPr marL="0" indent="0">
              <a:buNone/>
            </a:pPr>
            <a:r>
              <a:rPr lang="en-US" sz="1300" b="1" dirty="0">
                <a:solidFill>
                  <a:srgbClr val="1F2A44"/>
                </a:solidFill>
                <a:latin typeface="Meiryo UI" pitchFamily="34" charset="0"/>
                <a:ea typeface="Meiryo UI" pitchFamily="34" charset="-122"/>
                <a:cs typeface="Meiryo UI" pitchFamily="34" charset="-120"/>
              </a:rPr>
              <a:t/>
            </a:r>
            <a:endParaRPr lang="en-US" sz="1300" dirty="0"/>
          </a:p>
          <a:p>
            <a:pPr marL="0" indent="0">
              <a:spcAft>
                <a:spcPts val="1000"/>
              </a:spcAft>
              <a:buNone/>
            </a:pPr>
            <a:r>
              <a:rPr lang="en-US" sz="1300" dirty="0">
                <a:solidFill>
                  <a:srgbClr val="1F2937"/>
                </a:solidFill>
                <a:latin typeface="Meiryo UI" pitchFamily="34" charset="0"/>
                <a:ea typeface="Meiryo UI" pitchFamily="34" charset="-122"/>
                <a:cs typeface="Meiryo UI" pitchFamily="34" charset="-120"/>
              </a:rPr>
              <a:t/>
            </a:r>
            <a:endParaRPr lang="en-US" sz="1300" dirty="0"/>
          </a:p>
          <a:p>
            <a:pPr marL="0" indent="0">
              <a:buNone/>
            </a:pPr>
            <a:r>
              <a:rPr lang="en-US" sz="1300" b="1" dirty="0">
                <a:solidFill>
                  <a:srgbClr val="1F2A44"/>
                </a:solidFill>
                <a:latin typeface="Meiryo UI" pitchFamily="34" charset="0"/>
                <a:ea typeface="Meiryo UI" pitchFamily="34" charset="-122"/>
                <a:cs typeface="Meiryo UI" pitchFamily="34" charset="-120"/>
              </a:rPr>
              <a:t/>
            </a:r>
            <a:endParaRPr lang="en-US" sz="1300" dirty="0"/>
          </a:p>
          <a:p>
            <a:pPr marL="0" indent="0">
              <a:spcAft>
                <a:spcPts val="1000"/>
              </a:spcAft>
              <a:buNone/>
            </a:pPr>
            <a:r>
              <a:rPr lang="en-US" sz="1300" dirty="0">
                <a:solidFill>
                  <a:srgbClr val="1F2937"/>
                </a:solidFill>
                <a:latin typeface="Meiryo UI" pitchFamily="34" charset="0"/>
                <a:ea typeface="Meiryo UI" pitchFamily="34" charset="-122"/>
                <a:cs typeface="Meiryo UI" pitchFamily="34" charset="-120"/>
              </a:rPr>
              <a:t/>
            </a:r>
            <a:endParaRPr lang="en-US" sz="1300" dirty="0"/>
          </a:p>
          <a:p>
            <a:pPr marL="0" indent="0">
              <a:buNone/>
            </a:pPr>
            <a:r>
              <a:rPr lang="en-US" sz="1300" b="1" dirty="0">
                <a:solidFill>
                  <a:srgbClr val="1F2A44"/>
                </a:solidFill>
                <a:latin typeface="Meiryo UI" pitchFamily="34" charset="0"/>
                <a:ea typeface="Meiryo UI" pitchFamily="34" charset="-122"/>
                <a:cs typeface="Meiryo UI" pitchFamily="34" charset="-120"/>
              </a:rPr>
              <a:t/>
            </a:r>
            <a:endParaRPr lang="en-US" sz="1300" dirty="0"/>
          </a:p>
          <a:p>
            <a:pPr marL="0" indent="0">
              <a:spcAft>
                <a:spcPts val="1000"/>
              </a:spcAft>
              <a:buNone/>
            </a:pPr>
            <a:r>
              <a:rPr lang="en-US" sz="1300" dirty="0">
                <a:solidFill>
                  <a:srgbClr val="1F2937"/>
                </a:solidFill>
                <a:latin typeface="Meiryo UI" pitchFamily="34" charset="0"/>
                <a:ea typeface="Meiryo UI" pitchFamily="34" charset="-122"/>
                <a:cs typeface="Meiryo UI" pitchFamily="34" charset="-120"/>
              </a:rPr>
              <a:t/>
            </a:r>
            <a:endParaRPr lang="en-US" sz="1300" dirty="0"/>
          </a:p>
          <a:p>
            <a:pPr marL="0" indent="0">
              <a:buNone/>
            </a:pPr>
            <a:r>
              <a:rPr lang="en-US" sz="1300" b="1" dirty="0">
                <a:solidFill>
                  <a:srgbClr val="1F2A44"/>
                </a:solidFill>
                <a:latin typeface="Meiryo UI" pitchFamily="34" charset="0"/>
                <a:ea typeface="Meiryo UI" pitchFamily="34" charset="-122"/>
                <a:cs typeface="Meiryo UI" pitchFamily="34" charset="-120"/>
              </a:rPr>
              <a:t/>
            </a:r>
            <a:endParaRPr lang="en-US" sz="1300" dirty="0"/>
          </a:p>
          <a:p>
            <a:pPr marL="0" indent="0">
              <a:spcAft>
                <a:spcPts val="1000"/>
              </a:spcAft>
              <a:buNone/>
            </a:pPr>
            <a:r>
              <a:rPr lang="en-US" sz="1300" dirty="0">
                <a:solidFill>
                  <a:srgbClr val="1F2937"/>
                </a:solidFill>
                <a:latin typeface="Meiryo UI" pitchFamily="34" charset="0"/>
                <a:ea typeface="Meiryo UI" pitchFamily="34" charset="-122"/>
                <a:cs typeface="Meiryo UI" pitchFamily="34" charset="-120"/>
              </a:rPr>
              <a:t/>
            </a:r>
            <a:endParaRPr lang="en-US" sz="1300" dirty="0"/>
          </a:p>
        </p:txBody>
      </p:sp>
      <p:sp>
        <p:nvSpPr>
          <p:cNvPr id="13" name="Shape 11"/>
          <p:cNvSpPr/>
          <p:nvPr/>
        </p:nvSpPr>
        <p:spPr>
          <a:xfrm>
            <a:off x="6217920" y="1463040"/>
            <a:ext cx="5440680" cy="4754880"/>
          </a:xfrm>
          <a:prstGeom prst="roundRect">
            <a:avLst>
              <a:gd name="adj" fmla="val 1538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14" name="Shape 12"/>
          <p:cNvSpPr/>
          <p:nvPr/>
        </p:nvSpPr>
        <p:spPr>
          <a:xfrm>
            <a:off x="6446520" y="1645920"/>
            <a:ext cx="1097280" cy="329184"/>
          </a:xfrm>
          <a:prstGeom prst="roundRect">
            <a:avLst>
              <a:gd name="adj" fmla="val 13889"/>
            </a:avLst>
          </a:prstGeom>
          <a:solidFill>
            <a:srgbClr val="D98E04"/>
          </a:solidFill>
          <a:ln w="12700">
            <a:solidFill>
              <a:srgbClr val="D98E04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15" name="Text 13"/>
          <p:cNvSpPr txBox="1"/>
          <p:nvPr/>
        </p:nvSpPr>
        <p:spPr>
          <a:xfrm>
            <a:off x="6446520" y="1645920"/>
            <a:ext cx="109728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  <a:latin typeface="Meiryo UI" pitchFamily="34" charset="0"/>
                <a:ea typeface="Meiryo UI" pitchFamily="34" charset="-122"/>
                <a:cs typeface="Meiryo UI" pitchFamily="34" charset="-120"/>
              </a:rPr>
              <a:t>優先度 2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7680960" y="1572768"/>
            <a:ext cx="379476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1F2A44"/>
                </a:solidFill>
                <a:latin typeface="Meiryo UI" pitchFamily="34" charset="0"/>
                <a:ea typeface="Meiryo UI" pitchFamily="34" charset="-122"/>
                <a:cs typeface="Meiryo UI" pitchFamily="34" charset="-120"/>
              </a:rPr>
              <a:t>F-07　見出し構造</a:t>
            </a:r>
            <a:endParaRPr lang="en-US" sz="1500" dirty="0"/>
          </a:p>
        </p:txBody>
      </p:sp>
      <p:sp>
        <p:nvSpPr>
          <p:cNvPr id="17" name="Text 15"/>
          <p:cNvSpPr txBox="1"/>
          <p:nvPr/>
        </p:nvSpPr>
        <p:spPr>
          <a:xfrm>
            <a:off x="6446520" y="2240280"/>
            <a:ext cx="4983480" cy="3840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300" b="1" dirty="0">
                <a:solidFill>
                  <a:srgbClr val="1F2A44"/>
                </a:solidFill>
                <a:latin typeface="Meiryo UI" pitchFamily="34" charset="0"/>
                <a:ea typeface="Meiryo UI" pitchFamily="34" charset="-122"/>
                <a:cs typeface="Meiryo UI" pitchFamily="34" charset="-120"/>
              </a:rPr>
              <a:t>競合との差
【サンプル】AI-1・AI-2・AI-3の資料を同じ基準で個別に確認し、項目ごとの改善点を検討する。
改善提案
【サンプル】見出しの階層（H1〜H3）を、内容の親子関係に合わせて整える。
担当
フロントエンド担当
確認方法
【サンプル】HTMLの見出し一覧で階層と順番を確認する。
根拠資料
評価資料 A / C</a:t>
            </a:r>
            <a:endParaRPr lang="en-US" sz="1300" dirty="0"/>
          </a:p>
          <a:p>
            <a:pPr marL="0" indent="0">
              <a:spcAft>
                <a:spcPts val="1000"/>
              </a:spcAft>
              <a:buNone/>
            </a:pPr>
            <a:r>
              <a:rPr lang="en-US" sz="1300" dirty="0">
                <a:solidFill>
                  <a:srgbClr val="1F2937"/>
                </a:solidFill>
                <a:latin typeface="Meiryo UI" pitchFamily="34" charset="0"/>
                <a:ea typeface="Meiryo UI" pitchFamily="34" charset="-122"/>
                <a:cs typeface="Meiryo UI" pitchFamily="34" charset="-120"/>
              </a:rPr>
              <a:t/>
            </a:r>
            <a:endParaRPr lang="en-US" sz="1300" dirty="0"/>
          </a:p>
          <a:p>
            <a:pPr marL="0" indent="0">
              <a:buNone/>
            </a:pPr>
            <a:r>
              <a:rPr lang="en-US" sz="1300" b="1" dirty="0">
                <a:solidFill>
                  <a:srgbClr val="1F2A44"/>
                </a:solidFill>
                <a:latin typeface="Meiryo UI" pitchFamily="34" charset="0"/>
                <a:ea typeface="Meiryo UI" pitchFamily="34" charset="-122"/>
                <a:cs typeface="Meiryo UI" pitchFamily="34" charset="-120"/>
              </a:rPr>
              <a:t/>
            </a:r>
            <a:endParaRPr lang="en-US" sz="1300" dirty="0"/>
          </a:p>
          <a:p>
            <a:pPr marL="0" indent="0">
              <a:spcAft>
                <a:spcPts val="1000"/>
              </a:spcAft>
              <a:buNone/>
            </a:pPr>
            <a:r>
              <a:rPr lang="en-US" sz="1300" dirty="0">
                <a:solidFill>
                  <a:srgbClr val="1F2937"/>
                </a:solidFill>
                <a:latin typeface="Meiryo UI" pitchFamily="34" charset="0"/>
                <a:ea typeface="Meiryo UI" pitchFamily="34" charset="-122"/>
                <a:cs typeface="Meiryo UI" pitchFamily="34" charset="-120"/>
              </a:rPr>
              <a:t/>
            </a:r>
            <a:endParaRPr lang="en-US" sz="1300" dirty="0"/>
          </a:p>
          <a:p>
            <a:pPr marL="0" indent="0">
              <a:buNone/>
            </a:pPr>
            <a:r>
              <a:rPr lang="en-US" sz="1300" b="1" dirty="0">
                <a:solidFill>
                  <a:srgbClr val="1F2A44"/>
                </a:solidFill>
                <a:latin typeface="Meiryo UI" pitchFamily="34" charset="0"/>
                <a:ea typeface="Meiryo UI" pitchFamily="34" charset="-122"/>
                <a:cs typeface="Meiryo UI" pitchFamily="34" charset="-120"/>
              </a:rPr>
              <a:t/>
            </a:r>
            <a:endParaRPr lang="en-US" sz="1300" dirty="0"/>
          </a:p>
          <a:p>
            <a:pPr marL="0" indent="0">
              <a:spcAft>
                <a:spcPts val="1000"/>
              </a:spcAft>
              <a:buNone/>
            </a:pPr>
            <a:r>
              <a:rPr lang="en-US" sz="1300" dirty="0">
                <a:solidFill>
                  <a:srgbClr val="1F2937"/>
                </a:solidFill>
                <a:latin typeface="Meiryo UI" pitchFamily="34" charset="0"/>
                <a:ea typeface="Meiryo UI" pitchFamily="34" charset="-122"/>
                <a:cs typeface="Meiryo UI" pitchFamily="34" charset="-120"/>
              </a:rPr>
              <a:t/>
            </a:r>
            <a:endParaRPr lang="en-US" sz="1300" dirty="0"/>
          </a:p>
          <a:p>
            <a:pPr marL="0" indent="0">
              <a:buNone/>
            </a:pPr>
            <a:r>
              <a:rPr lang="en-US" sz="1300" b="1" dirty="0">
                <a:solidFill>
                  <a:srgbClr val="1F2A44"/>
                </a:solidFill>
                <a:latin typeface="Meiryo UI" pitchFamily="34" charset="0"/>
                <a:ea typeface="Meiryo UI" pitchFamily="34" charset="-122"/>
                <a:cs typeface="Meiryo UI" pitchFamily="34" charset="-120"/>
              </a:rPr>
              <a:t/>
            </a:r>
            <a:endParaRPr lang="en-US" sz="1300" dirty="0"/>
          </a:p>
          <a:p>
            <a:pPr marL="0" indent="0">
              <a:spcAft>
                <a:spcPts val="1000"/>
              </a:spcAft>
              <a:buNone/>
            </a:pPr>
            <a:r>
              <a:rPr lang="en-US" sz="1300" dirty="0">
                <a:solidFill>
                  <a:srgbClr val="1F2937"/>
                </a:solidFill>
                <a:latin typeface="Meiryo UI" pitchFamily="34" charset="0"/>
                <a:ea typeface="Meiryo UI" pitchFamily="34" charset="-122"/>
                <a:cs typeface="Meiryo UI" pitchFamily="34" charset="-120"/>
              </a:rPr>
              <a:t/>
            </a:r>
            <a:endParaRPr lang="en-US" sz="1300" dirty="0"/>
          </a:p>
          <a:p>
            <a:pPr marL="0" indent="0">
              <a:buNone/>
            </a:pPr>
            <a:r>
              <a:rPr lang="en-US" sz="1300" b="1" dirty="0">
                <a:solidFill>
                  <a:srgbClr val="1F2A44"/>
                </a:solidFill>
                <a:latin typeface="Meiryo UI" pitchFamily="34" charset="0"/>
                <a:ea typeface="Meiryo UI" pitchFamily="34" charset="-122"/>
                <a:cs typeface="Meiryo UI" pitchFamily="34" charset="-120"/>
              </a:rPr>
              <a:t/>
            </a:r>
            <a:endParaRPr lang="en-US" sz="1300" dirty="0"/>
          </a:p>
          <a:p>
            <a:pPr marL="0" indent="0">
              <a:spcAft>
                <a:spcPts val="1000"/>
              </a:spcAft>
              <a:buNone/>
            </a:pPr>
            <a:r>
              <a:rPr lang="en-US" sz="1300" dirty="0">
                <a:solidFill>
                  <a:srgbClr val="1F2937"/>
                </a:solidFill>
                <a:latin typeface="Meiryo UI" pitchFamily="34" charset="0"/>
                <a:ea typeface="Meiryo UI" pitchFamily="34" charset="-122"/>
                <a:cs typeface="Meiryo UI" pitchFamily="34" charset="-120"/>
              </a:rPr>
              <a:t/>
            </a:r>
            <a:endParaRPr lang="en-US" sz="13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20040"/>
            <a:ext cx="98755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1F2A44"/>
                </a:solidFill>
                <a:latin typeface="Meiryo UI" pitchFamily="34" charset="0"/>
                <a:ea typeface="Meiryo UI" pitchFamily="34" charset="-122"/>
                <a:cs typeface="Meiryo UI" pitchFamily="34" charset="-120"/>
              </a:rPr>
              <a:t>改善機会の詳細（5〜6）</a:t>
            </a:r>
            <a:endParaRPr lang="en-US" sz="26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932688"/>
            <a:ext cx="10058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6B7280"/>
                </a:solidFill>
                <a:latin typeface="Meiryo UI" pitchFamily="34" charset="0"/>
                <a:ea typeface="Meiryo UI" pitchFamily="34" charset="-122"/>
                <a:cs typeface="Meiryo UI" pitchFamily="34" charset="-120"/>
              </a:rPr>
              <a:t>競合との差・改善提案・担当・確認方法</a:t>
            </a:r>
            <a:endParaRPr lang="en-US" sz="1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4652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9CA3AF"/>
                </a:solidFill>
                <a:latin typeface="Meiryo UI" pitchFamily="34" charset="0"/>
                <a:ea typeface="Meiryo UI" pitchFamily="34" charset="-122"/>
                <a:cs typeface="Meiryo UI" pitchFamily="34" charset="-120"/>
              </a:rPr>
              <a:t>Audit2Build｜競合比較レポート</a:t>
            </a:r>
            <a:endParaRPr lang="en-US" sz="900" dirty="0"/>
          </a:p>
        </p:txBody>
      </p:sp>
      <p:sp>
        <p:nvSpPr>
          <p:cNvPr id="5" name="Text 3"/>
          <p:cNvSpPr txBox="1"/>
          <p:nvPr/>
        </p:nvSpPr>
        <p:spPr>
          <a:xfrm>
            <a:off x="11155680" y="6446520"/>
            <a:ext cx="5029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9CA3AF"/>
                </a:solidFill>
                <a:latin typeface="Meiryo UI" pitchFamily="34" charset="0"/>
                <a:ea typeface="Meiryo UI" pitchFamily="34" charset="-122"/>
                <a:cs typeface="Meiryo UI" pitchFamily="34" charset="-120"/>
              </a:rPr>
              <a:t>13</a:t>
            </a:r>
            <a:endParaRPr lang="en-US" sz="900" dirty="0"/>
          </a:p>
        </p:txBody>
      </p:sp>
      <p:sp>
        <p:nvSpPr>
          <p:cNvPr id="6" name="Shape 4"/>
          <p:cNvSpPr/>
          <p:nvPr/>
        </p:nvSpPr>
        <p:spPr>
          <a:xfrm>
            <a:off x="8549640" y="6400800"/>
            <a:ext cx="2468880" cy="292608"/>
          </a:xfrm>
          <a:prstGeom prst="roundRect">
            <a:avLst>
              <a:gd name="adj" fmla="val 15625"/>
            </a:avLst>
          </a:prstGeom>
          <a:solidFill>
            <a:srgbClr val="FDECEA"/>
          </a:solidFill>
          <a:ln w="12700">
            <a:solidFill>
              <a:srgbClr val="FDECEA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7" name="Text 5"/>
          <p:cNvSpPr txBox="1"/>
          <p:nvPr/>
        </p:nvSpPr>
        <p:spPr>
          <a:xfrm>
            <a:off x="8549640" y="6400800"/>
            <a:ext cx="24688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50" b="1" dirty="0">
                <a:solidFill>
                  <a:srgbClr val="C0392B"/>
                </a:solidFill>
                <a:latin typeface="Meiryo UI" pitchFamily="34" charset="0"/>
                <a:ea typeface="Meiryo UI" pitchFamily="34" charset="-122"/>
                <a:cs typeface="Meiryo UI" pitchFamily="34" charset="-120"/>
              </a:rPr>
              <a:t>サンプル（見本用の仮データ）</a:t>
            </a:r>
            <a:endParaRPr lang="en-US" sz="950" dirty="0"/>
          </a:p>
        </p:txBody>
      </p:sp>
      <p:sp>
        <p:nvSpPr>
          <p:cNvPr id="8" name="Shape 6"/>
          <p:cNvSpPr/>
          <p:nvPr/>
        </p:nvSpPr>
        <p:spPr>
          <a:xfrm>
            <a:off x="548640" y="1463040"/>
            <a:ext cx="5440680" cy="4754880"/>
          </a:xfrm>
          <a:prstGeom prst="roundRect">
            <a:avLst>
              <a:gd name="adj" fmla="val 1538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9" name="Shape 7"/>
          <p:cNvSpPr/>
          <p:nvPr/>
        </p:nvSpPr>
        <p:spPr>
          <a:xfrm>
            <a:off x="777240" y="1645920"/>
            <a:ext cx="1097280" cy="329184"/>
          </a:xfrm>
          <a:prstGeom prst="roundRect">
            <a:avLst>
              <a:gd name="adj" fmla="val 13889"/>
            </a:avLst>
          </a:prstGeom>
          <a:solidFill>
            <a:srgbClr val="4B6584"/>
          </a:solidFill>
          <a:ln w="12700">
            <a:solidFill>
              <a:srgbClr val="4B6584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10" name="Text 8"/>
          <p:cNvSpPr txBox="1"/>
          <p:nvPr/>
        </p:nvSpPr>
        <p:spPr>
          <a:xfrm>
            <a:off x="777240" y="1645920"/>
            <a:ext cx="109728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  <a:latin typeface="Meiryo UI" pitchFamily="34" charset="0"/>
                <a:ea typeface="Meiryo UI" pitchFamily="34" charset="-122"/>
                <a:cs typeface="Meiryo UI" pitchFamily="34" charset="-120"/>
              </a:rPr>
              <a:t>優先度 3</a:t>
            </a:r>
            <a:endParaRPr lang="en-US" sz="1200" dirty="0"/>
          </a:p>
        </p:txBody>
      </p:sp>
      <p:sp>
        <p:nvSpPr>
          <p:cNvPr id="11" name="Text 9"/>
          <p:cNvSpPr txBox="1"/>
          <p:nvPr/>
        </p:nvSpPr>
        <p:spPr>
          <a:xfrm>
            <a:off x="2011680" y="1572768"/>
            <a:ext cx="379476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1F2A44"/>
                </a:solidFill>
                <a:latin typeface="Meiryo UI" pitchFamily="34" charset="0"/>
                <a:ea typeface="Meiryo UI" pitchFamily="34" charset="-122"/>
                <a:cs typeface="Meiryo UI" pitchFamily="34" charset="-120"/>
              </a:rPr>
              <a:t>F-14　AI回答に使いやすいQ&amp;A性</a:t>
            </a:r>
            <a:endParaRPr lang="en-US" sz="1500" dirty="0"/>
          </a:p>
        </p:txBody>
      </p:sp>
      <p:sp>
        <p:nvSpPr>
          <p:cNvPr id="12" name="Text 10"/>
          <p:cNvSpPr txBox="1"/>
          <p:nvPr/>
        </p:nvSpPr>
        <p:spPr>
          <a:xfrm>
            <a:off x="777240" y="2240280"/>
            <a:ext cx="4983480" cy="3840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300" b="1" dirty="0">
                <a:solidFill>
                  <a:srgbClr val="1F2A44"/>
                </a:solidFill>
                <a:latin typeface="Meiryo UI" pitchFamily="34" charset="0"/>
                <a:ea typeface="Meiryo UI" pitchFamily="34" charset="-122"/>
                <a:cs typeface="Meiryo UI" pitchFamily="34" charset="-120"/>
              </a:rPr>
              <a:t>競合との差
【サンプル】AI-1・AI-2・AI-3の資料を同じ基準で個別に確認し、項目ごとの改善点を検討する。
改善提案
【サンプル】よくある質問の回答を、結論から始まる短い文にそろえる。
担当
コンテンツ担当
確認方法
【サンプル】各回答の1文目だけで答えが分かるか確認する。
根拠資料
評価資料 A / C</a:t>
            </a:r>
            <a:endParaRPr lang="en-US" sz="1300" dirty="0"/>
          </a:p>
          <a:p>
            <a:pPr marL="0" indent="0">
              <a:spcAft>
                <a:spcPts val="1000"/>
              </a:spcAft>
              <a:buNone/>
            </a:pPr>
            <a:r>
              <a:rPr lang="en-US" sz="1300" dirty="0">
                <a:solidFill>
                  <a:srgbClr val="1F2937"/>
                </a:solidFill>
                <a:latin typeface="Meiryo UI" pitchFamily="34" charset="0"/>
                <a:ea typeface="Meiryo UI" pitchFamily="34" charset="-122"/>
                <a:cs typeface="Meiryo UI" pitchFamily="34" charset="-120"/>
              </a:rPr>
              <a:t/>
            </a:r>
            <a:endParaRPr lang="en-US" sz="1300" dirty="0"/>
          </a:p>
          <a:p>
            <a:pPr marL="0" indent="0">
              <a:buNone/>
            </a:pPr>
            <a:r>
              <a:rPr lang="en-US" sz="1300" b="1" dirty="0">
                <a:solidFill>
                  <a:srgbClr val="1F2A44"/>
                </a:solidFill>
                <a:latin typeface="Meiryo UI" pitchFamily="34" charset="0"/>
                <a:ea typeface="Meiryo UI" pitchFamily="34" charset="-122"/>
                <a:cs typeface="Meiryo UI" pitchFamily="34" charset="-120"/>
              </a:rPr>
              <a:t/>
            </a:r>
            <a:endParaRPr lang="en-US" sz="1300" dirty="0"/>
          </a:p>
          <a:p>
            <a:pPr marL="0" indent="0">
              <a:spcAft>
                <a:spcPts val="1000"/>
              </a:spcAft>
              <a:buNone/>
            </a:pPr>
            <a:r>
              <a:rPr lang="en-US" sz="1300" dirty="0">
                <a:solidFill>
                  <a:srgbClr val="1F2937"/>
                </a:solidFill>
                <a:latin typeface="Meiryo UI" pitchFamily="34" charset="0"/>
                <a:ea typeface="Meiryo UI" pitchFamily="34" charset="-122"/>
                <a:cs typeface="Meiryo UI" pitchFamily="34" charset="-120"/>
              </a:rPr>
              <a:t/>
            </a:r>
            <a:endParaRPr lang="en-US" sz="1300" dirty="0"/>
          </a:p>
          <a:p>
            <a:pPr marL="0" indent="0">
              <a:buNone/>
            </a:pPr>
            <a:r>
              <a:rPr lang="en-US" sz="1300" b="1" dirty="0">
                <a:solidFill>
                  <a:srgbClr val="1F2A44"/>
                </a:solidFill>
                <a:latin typeface="Meiryo UI" pitchFamily="34" charset="0"/>
                <a:ea typeface="Meiryo UI" pitchFamily="34" charset="-122"/>
                <a:cs typeface="Meiryo UI" pitchFamily="34" charset="-120"/>
              </a:rPr>
              <a:t/>
            </a:r>
            <a:endParaRPr lang="en-US" sz="1300" dirty="0"/>
          </a:p>
          <a:p>
            <a:pPr marL="0" indent="0">
              <a:spcAft>
                <a:spcPts val="1000"/>
              </a:spcAft>
              <a:buNone/>
            </a:pPr>
            <a:r>
              <a:rPr lang="en-US" sz="1300" dirty="0">
                <a:solidFill>
                  <a:srgbClr val="1F2937"/>
                </a:solidFill>
                <a:latin typeface="Meiryo UI" pitchFamily="34" charset="0"/>
                <a:ea typeface="Meiryo UI" pitchFamily="34" charset="-122"/>
                <a:cs typeface="Meiryo UI" pitchFamily="34" charset="-120"/>
              </a:rPr>
              <a:t/>
            </a:r>
            <a:endParaRPr lang="en-US" sz="1300" dirty="0"/>
          </a:p>
          <a:p>
            <a:pPr marL="0" indent="0">
              <a:buNone/>
            </a:pPr>
            <a:r>
              <a:rPr lang="en-US" sz="1300" b="1" dirty="0">
                <a:solidFill>
                  <a:srgbClr val="1F2A44"/>
                </a:solidFill>
                <a:latin typeface="Meiryo UI" pitchFamily="34" charset="0"/>
                <a:ea typeface="Meiryo UI" pitchFamily="34" charset="-122"/>
                <a:cs typeface="Meiryo UI" pitchFamily="34" charset="-120"/>
              </a:rPr>
              <a:t/>
            </a:r>
            <a:endParaRPr lang="en-US" sz="1300" dirty="0"/>
          </a:p>
          <a:p>
            <a:pPr marL="0" indent="0">
              <a:spcAft>
                <a:spcPts val="1000"/>
              </a:spcAft>
              <a:buNone/>
            </a:pPr>
            <a:r>
              <a:rPr lang="en-US" sz="1300" dirty="0">
                <a:solidFill>
                  <a:srgbClr val="1F2937"/>
                </a:solidFill>
                <a:latin typeface="Meiryo UI" pitchFamily="34" charset="0"/>
                <a:ea typeface="Meiryo UI" pitchFamily="34" charset="-122"/>
                <a:cs typeface="Meiryo UI" pitchFamily="34" charset="-120"/>
              </a:rPr>
              <a:t/>
            </a:r>
            <a:endParaRPr lang="en-US" sz="1300" dirty="0"/>
          </a:p>
          <a:p>
            <a:pPr marL="0" indent="0">
              <a:buNone/>
            </a:pPr>
            <a:r>
              <a:rPr lang="en-US" sz="1300" b="1" dirty="0">
                <a:solidFill>
                  <a:srgbClr val="1F2A44"/>
                </a:solidFill>
                <a:latin typeface="Meiryo UI" pitchFamily="34" charset="0"/>
                <a:ea typeface="Meiryo UI" pitchFamily="34" charset="-122"/>
                <a:cs typeface="Meiryo UI" pitchFamily="34" charset="-120"/>
              </a:rPr>
              <a:t/>
            </a:r>
            <a:endParaRPr lang="en-US" sz="1300" dirty="0"/>
          </a:p>
          <a:p>
            <a:pPr marL="0" indent="0">
              <a:spcAft>
                <a:spcPts val="1000"/>
              </a:spcAft>
              <a:buNone/>
            </a:pPr>
            <a:r>
              <a:rPr lang="en-US" sz="1300" dirty="0">
                <a:solidFill>
                  <a:srgbClr val="1F2937"/>
                </a:solidFill>
                <a:latin typeface="Meiryo UI" pitchFamily="34" charset="0"/>
                <a:ea typeface="Meiryo UI" pitchFamily="34" charset="-122"/>
                <a:cs typeface="Meiryo UI" pitchFamily="34" charset="-120"/>
              </a:rPr>
              <a:t/>
            </a:r>
            <a:endParaRPr lang="en-US" sz="1300" dirty="0"/>
          </a:p>
        </p:txBody>
      </p:sp>
      <p:sp>
        <p:nvSpPr>
          <p:cNvPr id="13" name="Shape 11"/>
          <p:cNvSpPr/>
          <p:nvPr/>
        </p:nvSpPr>
        <p:spPr>
          <a:xfrm>
            <a:off x="6217920" y="1463040"/>
            <a:ext cx="5440680" cy="4754880"/>
          </a:xfrm>
          <a:prstGeom prst="roundRect">
            <a:avLst>
              <a:gd name="adj" fmla="val 1538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14" name="Shape 12"/>
          <p:cNvSpPr/>
          <p:nvPr/>
        </p:nvSpPr>
        <p:spPr>
          <a:xfrm>
            <a:off x="6446520" y="1645920"/>
            <a:ext cx="1097280" cy="329184"/>
          </a:xfrm>
          <a:prstGeom prst="roundRect">
            <a:avLst>
              <a:gd name="adj" fmla="val 13889"/>
            </a:avLst>
          </a:prstGeom>
          <a:solidFill>
            <a:srgbClr val="4B6584"/>
          </a:solidFill>
          <a:ln w="12700">
            <a:solidFill>
              <a:srgbClr val="4B6584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15" name="Text 13"/>
          <p:cNvSpPr txBox="1"/>
          <p:nvPr/>
        </p:nvSpPr>
        <p:spPr>
          <a:xfrm>
            <a:off x="6446520" y="1645920"/>
            <a:ext cx="109728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  <a:latin typeface="Meiryo UI" pitchFamily="34" charset="0"/>
                <a:ea typeface="Meiryo UI" pitchFamily="34" charset="-122"/>
                <a:cs typeface="Meiryo UI" pitchFamily="34" charset="-120"/>
              </a:rPr>
              <a:t>優先度 3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7680960" y="1572768"/>
            <a:ext cx="379476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1F2A44"/>
                </a:solidFill>
                <a:latin typeface="Meiryo UI" pitchFamily="34" charset="0"/>
                <a:ea typeface="Meiryo UI" pitchFamily="34" charset="-122"/>
                <a:cs typeface="Meiryo UI" pitchFamily="34" charset="-120"/>
              </a:rPr>
              <a:t>F-11　FAQの有無と質</a:t>
            </a:r>
            <a:endParaRPr lang="en-US" sz="1500" dirty="0"/>
          </a:p>
        </p:txBody>
      </p:sp>
      <p:sp>
        <p:nvSpPr>
          <p:cNvPr id="17" name="Text 15"/>
          <p:cNvSpPr txBox="1"/>
          <p:nvPr/>
        </p:nvSpPr>
        <p:spPr>
          <a:xfrm>
            <a:off x="6446520" y="2240280"/>
            <a:ext cx="4983480" cy="3840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300" b="1" dirty="0">
                <a:solidFill>
                  <a:srgbClr val="1F2A44"/>
                </a:solidFill>
                <a:latin typeface="Meiryo UI" pitchFamily="34" charset="0"/>
                <a:ea typeface="Meiryo UI" pitchFamily="34" charset="-122"/>
                <a:cs typeface="Meiryo UI" pitchFamily="34" charset="-120"/>
              </a:rPr>
              <a:t>競合との差
【サンプル】AI-1・AI-2・AI-3の資料を同じ基準で個別に確認し、項目ごとの改善点を検討する。
改善提案
【サンプル】競合が扱っている質問を参考に、FAQの件数と範囲を増やす。
担当
サポート担当
確認方法
【サンプル】追加した質問と回答が公開ページで読めるか確認する。
根拠資料
評価資料 A / C</a:t>
            </a:r>
            <a:endParaRPr lang="en-US" sz="1300" dirty="0"/>
          </a:p>
          <a:p>
            <a:pPr marL="0" indent="0">
              <a:spcAft>
                <a:spcPts val="1000"/>
              </a:spcAft>
              <a:buNone/>
            </a:pPr>
            <a:r>
              <a:rPr lang="en-US" sz="1300" dirty="0">
                <a:solidFill>
                  <a:srgbClr val="1F2937"/>
                </a:solidFill>
                <a:latin typeface="Meiryo UI" pitchFamily="34" charset="0"/>
                <a:ea typeface="Meiryo UI" pitchFamily="34" charset="-122"/>
                <a:cs typeface="Meiryo UI" pitchFamily="34" charset="-120"/>
              </a:rPr>
              <a:t/>
            </a:r>
            <a:endParaRPr lang="en-US" sz="1300" dirty="0"/>
          </a:p>
          <a:p>
            <a:pPr marL="0" indent="0">
              <a:buNone/>
            </a:pPr>
            <a:r>
              <a:rPr lang="en-US" sz="1300" b="1" dirty="0">
                <a:solidFill>
                  <a:srgbClr val="1F2A44"/>
                </a:solidFill>
                <a:latin typeface="Meiryo UI" pitchFamily="34" charset="0"/>
                <a:ea typeface="Meiryo UI" pitchFamily="34" charset="-122"/>
                <a:cs typeface="Meiryo UI" pitchFamily="34" charset="-120"/>
              </a:rPr>
              <a:t/>
            </a:r>
            <a:endParaRPr lang="en-US" sz="1300" dirty="0"/>
          </a:p>
          <a:p>
            <a:pPr marL="0" indent="0">
              <a:spcAft>
                <a:spcPts val="1000"/>
              </a:spcAft>
              <a:buNone/>
            </a:pPr>
            <a:r>
              <a:rPr lang="en-US" sz="1300" dirty="0">
                <a:solidFill>
                  <a:srgbClr val="1F2937"/>
                </a:solidFill>
                <a:latin typeface="Meiryo UI" pitchFamily="34" charset="0"/>
                <a:ea typeface="Meiryo UI" pitchFamily="34" charset="-122"/>
                <a:cs typeface="Meiryo UI" pitchFamily="34" charset="-120"/>
              </a:rPr>
              <a:t/>
            </a:r>
            <a:endParaRPr lang="en-US" sz="1300" dirty="0"/>
          </a:p>
          <a:p>
            <a:pPr marL="0" indent="0">
              <a:buNone/>
            </a:pPr>
            <a:r>
              <a:rPr lang="en-US" sz="1300" b="1" dirty="0">
                <a:solidFill>
                  <a:srgbClr val="1F2A44"/>
                </a:solidFill>
                <a:latin typeface="Meiryo UI" pitchFamily="34" charset="0"/>
                <a:ea typeface="Meiryo UI" pitchFamily="34" charset="-122"/>
                <a:cs typeface="Meiryo UI" pitchFamily="34" charset="-120"/>
              </a:rPr>
              <a:t/>
            </a:r>
            <a:endParaRPr lang="en-US" sz="1300" dirty="0"/>
          </a:p>
          <a:p>
            <a:pPr marL="0" indent="0">
              <a:spcAft>
                <a:spcPts val="1000"/>
              </a:spcAft>
              <a:buNone/>
            </a:pPr>
            <a:r>
              <a:rPr lang="en-US" sz="1300" dirty="0">
                <a:solidFill>
                  <a:srgbClr val="1F2937"/>
                </a:solidFill>
                <a:latin typeface="Meiryo UI" pitchFamily="34" charset="0"/>
                <a:ea typeface="Meiryo UI" pitchFamily="34" charset="-122"/>
                <a:cs typeface="Meiryo UI" pitchFamily="34" charset="-120"/>
              </a:rPr>
              <a:t/>
            </a:r>
            <a:endParaRPr lang="en-US" sz="1300" dirty="0"/>
          </a:p>
          <a:p>
            <a:pPr marL="0" indent="0">
              <a:buNone/>
            </a:pPr>
            <a:r>
              <a:rPr lang="en-US" sz="1300" b="1" dirty="0">
                <a:solidFill>
                  <a:srgbClr val="1F2A44"/>
                </a:solidFill>
                <a:latin typeface="Meiryo UI" pitchFamily="34" charset="0"/>
                <a:ea typeface="Meiryo UI" pitchFamily="34" charset="-122"/>
                <a:cs typeface="Meiryo UI" pitchFamily="34" charset="-120"/>
              </a:rPr>
              <a:t/>
            </a:r>
            <a:endParaRPr lang="en-US" sz="1300" dirty="0"/>
          </a:p>
          <a:p>
            <a:pPr marL="0" indent="0">
              <a:spcAft>
                <a:spcPts val="1000"/>
              </a:spcAft>
              <a:buNone/>
            </a:pPr>
            <a:r>
              <a:rPr lang="en-US" sz="1300" dirty="0">
                <a:solidFill>
                  <a:srgbClr val="1F2937"/>
                </a:solidFill>
                <a:latin typeface="Meiryo UI" pitchFamily="34" charset="0"/>
                <a:ea typeface="Meiryo UI" pitchFamily="34" charset="-122"/>
                <a:cs typeface="Meiryo UI" pitchFamily="34" charset="-120"/>
              </a:rPr>
              <a:t/>
            </a:r>
            <a:endParaRPr lang="en-US" sz="1300" dirty="0"/>
          </a:p>
          <a:p>
            <a:pPr marL="0" indent="0">
              <a:buNone/>
            </a:pPr>
            <a:r>
              <a:rPr lang="en-US" sz="1300" b="1" dirty="0">
                <a:solidFill>
                  <a:srgbClr val="1F2A44"/>
                </a:solidFill>
                <a:latin typeface="Meiryo UI" pitchFamily="34" charset="0"/>
                <a:ea typeface="Meiryo UI" pitchFamily="34" charset="-122"/>
                <a:cs typeface="Meiryo UI" pitchFamily="34" charset="-120"/>
              </a:rPr>
              <a:t/>
            </a:r>
            <a:endParaRPr lang="en-US" sz="1300" dirty="0"/>
          </a:p>
          <a:p>
            <a:pPr marL="0" indent="0">
              <a:spcAft>
                <a:spcPts val="1000"/>
              </a:spcAft>
              <a:buNone/>
            </a:pPr>
            <a:r>
              <a:rPr lang="en-US" sz="1300" dirty="0">
                <a:solidFill>
                  <a:srgbClr val="1F2937"/>
                </a:solidFill>
                <a:latin typeface="Meiryo UI" pitchFamily="34" charset="0"/>
                <a:ea typeface="Meiryo UI" pitchFamily="34" charset="-122"/>
                <a:cs typeface="Meiryo UI" pitchFamily="34" charset="-120"/>
              </a:rPr>
              <a:t/>
            </a:r>
            <a:endParaRPr lang="en-US" sz="13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20040"/>
            <a:ext cx="98755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1F2A44"/>
                </a:solidFill>
                <a:latin typeface="Meiryo UI" pitchFamily="34" charset="0"/>
                <a:ea typeface="Meiryo UI" pitchFamily="34" charset="-122"/>
                <a:cs typeface="Meiryo UI" pitchFamily="34" charset="-120"/>
              </a:rPr>
              <a:t>X・評判リサーチ</a:t>
            </a:r>
            <a:endParaRPr lang="en-US" sz="26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932688"/>
            <a:ext cx="10058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6B7280"/>
                </a:solidFill>
                <a:latin typeface="Meiryo UI" pitchFamily="34" charset="0"/>
                <a:ea typeface="Meiryo UI" pitchFamily="34" charset="-122"/>
                <a:cs typeface="Meiryo UI" pitchFamily="34" charset="-120"/>
              </a:rPr>
              <a:t>自社と競合に関する公開情報</a:t>
            </a:r>
            <a:endParaRPr lang="en-US" sz="1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4652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9CA3AF"/>
                </a:solidFill>
                <a:latin typeface="Meiryo UI" pitchFamily="34" charset="0"/>
                <a:ea typeface="Meiryo UI" pitchFamily="34" charset="-122"/>
                <a:cs typeface="Meiryo UI" pitchFamily="34" charset="-120"/>
              </a:rPr>
              <a:t>Audit2Build｜競合比較レポート</a:t>
            </a:r>
            <a:endParaRPr lang="en-US" sz="900" dirty="0"/>
          </a:p>
        </p:txBody>
      </p:sp>
      <p:sp>
        <p:nvSpPr>
          <p:cNvPr id="5" name="Text 3"/>
          <p:cNvSpPr txBox="1"/>
          <p:nvPr/>
        </p:nvSpPr>
        <p:spPr>
          <a:xfrm>
            <a:off x="11155680" y="6446520"/>
            <a:ext cx="5029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9CA3AF"/>
                </a:solidFill>
                <a:latin typeface="Meiryo UI" pitchFamily="34" charset="0"/>
                <a:ea typeface="Meiryo UI" pitchFamily="34" charset="-122"/>
                <a:cs typeface="Meiryo UI" pitchFamily="34" charset="-120"/>
              </a:rPr>
              <a:t>14</a:t>
            </a:r>
            <a:endParaRPr lang="en-US" sz="900" dirty="0"/>
          </a:p>
        </p:txBody>
      </p:sp>
      <p:sp>
        <p:nvSpPr>
          <p:cNvPr id="6" name="Shape 4"/>
          <p:cNvSpPr/>
          <p:nvPr/>
        </p:nvSpPr>
        <p:spPr>
          <a:xfrm>
            <a:off x="8549640" y="6400800"/>
            <a:ext cx="2468880" cy="292608"/>
          </a:xfrm>
          <a:prstGeom prst="roundRect">
            <a:avLst>
              <a:gd name="adj" fmla="val 15625"/>
            </a:avLst>
          </a:prstGeom>
          <a:solidFill>
            <a:srgbClr val="FDECEA"/>
          </a:solidFill>
          <a:ln w="12700">
            <a:solidFill>
              <a:srgbClr val="FDECEA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7" name="Text 5"/>
          <p:cNvSpPr txBox="1"/>
          <p:nvPr/>
        </p:nvSpPr>
        <p:spPr>
          <a:xfrm>
            <a:off x="8549640" y="6400800"/>
            <a:ext cx="24688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50" b="1" dirty="0">
                <a:solidFill>
                  <a:srgbClr val="C0392B"/>
                </a:solidFill>
                <a:latin typeface="Meiryo UI" pitchFamily="34" charset="0"/>
                <a:ea typeface="Meiryo UI" pitchFamily="34" charset="-122"/>
                <a:cs typeface="Meiryo UI" pitchFamily="34" charset="-120"/>
              </a:rPr>
              <a:t>サンプル（見本用の仮データ）</a:t>
            </a:r>
            <a:endParaRPr lang="en-US" sz="950" dirty="0"/>
          </a:p>
        </p:txBody>
      </p:sp>
      <p:sp>
        <p:nvSpPr>
          <p:cNvPr id="8" name="Shape 6"/>
          <p:cNvSpPr/>
          <p:nvPr/>
        </p:nvSpPr>
        <p:spPr>
          <a:xfrm>
            <a:off x="548640" y="1463040"/>
            <a:ext cx="5463540" cy="2103120"/>
          </a:xfrm>
          <a:prstGeom prst="roundRect">
            <a:avLst>
              <a:gd name="adj" fmla="val 3478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9" name="Shape 7"/>
          <p:cNvSpPr/>
          <p:nvPr/>
        </p:nvSpPr>
        <p:spPr>
          <a:xfrm>
            <a:off x="777240" y="1664208"/>
            <a:ext cx="868680" cy="329184"/>
          </a:xfrm>
          <a:prstGeom prst="roundRect">
            <a:avLst>
              <a:gd name="adj" fmla="val 13889"/>
            </a:avLst>
          </a:prstGeom>
          <a:solidFill>
            <a:srgbClr val="2E9E5B"/>
          </a:solidFill>
          <a:ln w="12700">
            <a:solidFill>
              <a:srgbClr val="2E9E5B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10" name="Text 8"/>
          <p:cNvSpPr txBox="1"/>
          <p:nvPr/>
        </p:nvSpPr>
        <p:spPr>
          <a:xfrm>
            <a:off x="777240" y="1664208"/>
            <a:ext cx="86868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Meiryo UI" pitchFamily="34" charset="0"/>
                <a:ea typeface="Meiryo UI" pitchFamily="34" charset="-122"/>
                <a:cs typeface="Meiryo UI" pitchFamily="34" charset="-120"/>
              </a:rPr>
              <a:t>事実</a:t>
            </a:r>
            <a:endParaRPr lang="en-US" sz="1100" dirty="0"/>
          </a:p>
        </p:txBody>
      </p:sp>
      <p:sp>
        <p:nvSpPr>
          <p:cNvPr id="11" name="Text 9"/>
          <p:cNvSpPr txBox="1"/>
          <p:nvPr/>
        </p:nvSpPr>
        <p:spPr>
          <a:xfrm>
            <a:off x="1783080" y="1664208"/>
            <a:ext cx="36576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1F2A44"/>
                </a:solidFill>
                <a:latin typeface="Meiryo UI" pitchFamily="34" charset="0"/>
                <a:ea typeface="Meiryo UI" pitchFamily="34" charset="-122"/>
                <a:cs typeface="Meiryo UI" pitchFamily="34" charset="-120"/>
              </a:rPr>
              <a:t>自社｜X投稿</a:t>
            </a:r>
            <a:endParaRPr lang="en-US" sz="1300" dirty="0"/>
          </a:p>
        </p:txBody>
      </p:sp>
      <p:sp>
        <p:nvSpPr>
          <p:cNvPr id="12" name="Text 10"/>
          <p:cNvSpPr txBox="1"/>
          <p:nvPr/>
        </p:nvSpPr>
        <p:spPr>
          <a:xfrm>
            <a:off x="777240" y="2148840"/>
            <a:ext cx="500634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300" dirty="0">
                <a:solidFill>
                  <a:srgbClr val="1F2937"/>
                </a:solidFill>
                <a:latin typeface="Meiryo UI" pitchFamily="34" charset="0"/>
                <a:ea typeface="Meiryo UI" pitchFamily="34" charset="-122"/>
                <a:cs typeface="Meiryo UI" pitchFamily="34" charset="-120"/>
              </a:rPr>
              <a:t>【サンプル】ブランド名での投稿は確認できなかった。</a:t>
            </a:r>
            <a:endParaRPr lang="en-US" sz="1300" dirty="0"/>
          </a:p>
        </p:txBody>
      </p:sp>
      <p:sp>
        <p:nvSpPr>
          <p:cNvPr id="13" name="Text 11">
            <a:hlinkClick r:id="rId3"/>
          </p:cNvPr>
          <p:cNvSpPr txBox="1"/>
          <p:nvPr/>
        </p:nvSpPr>
        <p:spPr>
          <a:xfrm>
            <a:off x="777240" y="3108960"/>
            <a:ext cx="50063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u="sng" dirty="0">
                <a:solidFill>
                  <a:srgbClr val="1D4ED8"/>
                </a:solidFill>
                <a:latin typeface="Meiryo UI" pitchFamily="34" charset="0"/>
                <a:ea typeface="Meiryo UI" pitchFamily="34" charset="-122"/>
                <a:cs typeface="Meiryo UI" pitchFamily="34" charset="-12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https://example.com/</a:t>
            </a:r>
            <a:endParaRPr lang="en-US" sz="1000" dirty="0"/>
          </a:p>
        </p:txBody>
      </p:sp>
      <p:sp>
        <p:nvSpPr>
          <p:cNvPr id="14" name="Shape 12"/>
          <p:cNvSpPr/>
          <p:nvPr/>
        </p:nvSpPr>
        <p:spPr>
          <a:xfrm>
            <a:off x="6195060" y="1463040"/>
            <a:ext cx="5463540" cy="2103120"/>
          </a:xfrm>
          <a:prstGeom prst="roundRect">
            <a:avLst>
              <a:gd name="adj" fmla="val 3478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15" name="Shape 13"/>
          <p:cNvSpPr/>
          <p:nvPr/>
        </p:nvSpPr>
        <p:spPr>
          <a:xfrm>
            <a:off x="6423660" y="1664208"/>
            <a:ext cx="868680" cy="329184"/>
          </a:xfrm>
          <a:prstGeom prst="roundRect">
            <a:avLst>
              <a:gd name="adj" fmla="val 13889"/>
            </a:avLst>
          </a:prstGeom>
          <a:solidFill>
            <a:srgbClr val="D98E04"/>
          </a:solidFill>
          <a:ln w="12700">
            <a:solidFill>
              <a:srgbClr val="D98E04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16" name="Text 14"/>
          <p:cNvSpPr txBox="1"/>
          <p:nvPr/>
        </p:nvSpPr>
        <p:spPr>
          <a:xfrm>
            <a:off x="6423660" y="1664208"/>
            <a:ext cx="86868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Meiryo UI" pitchFamily="34" charset="0"/>
                <a:ea typeface="Meiryo UI" pitchFamily="34" charset="-122"/>
                <a:cs typeface="Meiryo UI" pitchFamily="34" charset="-120"/>
              </a:rPr>
              <a:t>主張</a:t>
            </a:r>
            <a:endParaRPr lang="en-US" sz="1100" dirty="0"/>
          </a:p>
        </p:txBody>
      </p:sp>
      <p:sp>
        <p:nvSpPr>
          <p:cNvPr id="17" name="Text 15"/>
          <p:cNvSpPr txBox="1"/>
          <p:nvPr/>
        </p:nvSpPr>
        <p:spPr>
          <a:xfrm>
            <a:off x="7429500" y="1664208"/>
            <a:ext cx="36576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1F2A44"/>
                </a:solidFill>
                <a:latin typeface="Meiryo UI" pitchFamily="34" charset="0"/>
                <a:ea typeface="Meiryo UI" pitchFamily="34" charset="-122"/>
                <a:cs typeface="Meiryo UI" pitchFamily="34" charset="-120"/>
              </a:rPr>
              <a:t>競合1｜Web評判</a:t>
            </a:r>
            <a:endParaRPr lang="en-US" sz="1300" dirty="0"/>
          </a:p>
        </p:txBody>
      </p:sp>
      <p:sp>
        <p:nvSpPr>
          <p:cNvPr id="18" name="Text 16"/>
          <p:cNvSpPr txBox="1"/>
          <p:nvPr/>
        </p:nvSpPr>
        <p:spPr>
          <a:xfrm>
            <a:off x="6423660" y="2148840"/>
            <a:ext cx="500634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300" dirty="0">
                <a:solidFill>
                  <a:srgbClr val="1F2937"/>
                </a:solidFill>
                <a:latin typeface="Meiryo UI" pitchFamily="34" charset="0"/>
                <a:ea typeface="Meiryo UI" pitchFamily="34" charset="-122"/>
                <a:cs typeface="Meiryo UI" pitchFamily="34" charset="-120"/>
              </a:rPr>
              <a:t>【サンプル】公式サイトで導入実績を掲載している（当事者の説明）。</a:t>
            </a:r>
            <a:endParaRPr lang="en-US" sz="1300" dirty="0"/>
          </a:p>
        </p:txBody>
      </p:sp>
      <p:sp>
        <p:nvSpPr>
          <p:cNvPr id="19" name="Text 17">
            <a:hlinkClick r:id="rId4"/>
          </p:cNvPr>
          <p:cNvSpPr txBox="1"/>
          <p:nvPr/>
        </p:nvSpPr>
        <p:spPr>
          <a:xfrm>
            <a:off x="6423660" y="3108960"/>
            <a:ext cx="50063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u="sng" dirty="0">
                <a:solidFill>
                  <a:srgbClr val="1D4ED8"/>
                </a:solidFill>
                <a:latin typeface="Meiryo UI" pitchFamily="34" charset="0"/>
                <a:ea typeface="Meiryo UI" pitchFamily="34" charset="-122"/>
                <a:cs typeface="Meiryo UI" pitchFamily="34" charset="-12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https://example.net/</a:t>
            </a:r>
            <a:endParaRPr lang="en-US" sz="1000" dirty="0"/>
          </a:p>
        </p:txBody>
      </p:sp>
      <p:sp>
        <p:nvSpPr>
          <p:cNvPr id="20" name="Shape 18"/>
          <p:cNvSpPr/>
          <p:nvPr/>
        </p:nvSpPr>
        <p:spPr>
          <a:xfrm>
            <a:off x="548640" y="3749040"/>
            <a:ext cx="5463540" cy="2103120"/>
          </a:xfrm>
          <a:prstGeom prst="roundRect">
            <a:avLst>
              <a:gd name="adj" fmla="val 3478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21" name="Shape 19"/>
          <p:cNvSpPr/>
          <p:nvPr/>
        </p:nvSpPr>
        <p:spPr>
          <a:xfrm>
            <a:off x="777240" y="3950208"/>
            <a:ext cx="868680" cy="329184"/>
          </a:xfrm>
          <a:prstGeom prst="roundRect">
            <a:avLst>
              <a:gd name="adj" fmla="val 13889"/>
            </a:avLst>
          </a:prstGeom>
          <a:solidFill>
            <a:srgbClr val="8A94A6"/>
          </a:solidFill>
          <a:ln w="12700">
            <a:solidFill>
              <a:srgbClr val="8A94A6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22" name="Text 20"/>
          <p:cNvSpPr txBox="1"/>
          <p:nvPr/>
        </p:nvSpPr>
        <p:spPr>
          <a:xfrm>
            <a:off x="777240" y="3950208"/>
            <a:ext cx="86868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Meiryo UI" pitchFamily="34" charset="0"/>
                <a:ea typeface="Meiryo UI" pitchFamily="34" charset="-122"/>
                <a:cs typeface="Meiryo UI" pitchFamily="34" charset="-120"/>
              </a:rPr>
              <a:t>未検証</a:t>
            </a:r>
            <a:endParaRPr lang="en-US" sz="1100" dirty="0"/>
          </a:p>
        </p:txBody>
      </p:sp>
      <p:sp>
        <p:nvSpPr>
          <p:cNvPr id="23" name="Text 21"/>
          <p:cNvSpPr txBox="1"/>
          <p:nvPr/>
        </p:nvSpPr>
        <p:spPr>
          <a:xfrm>
            <a:off x="1783080" y="3950208"/>
            <a:ext cx="36576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1F2A44"/>
                </a:solidFill>
                <a:latin typeface="Meiryo UI" pitchFamily="34" charset="0"/>
                <a:ea typeface="Meiryo UI" pitchFamily="34" charset="-122"/>
                <a:cs typeface="Meiryo UI" pitchFamily="34" charset="-120"/>
              </a:rPr>
              <a:t>競合2｜X投稿</a:t>
            </a:r>
            <a:endParaRPr lang="en-US" sz="1300" dirty="0"/>
          </a:p>
        </p:txBody>
      </p:sp>
      <p:sp>
        <p:nvSpPr>
          <p:cNvPr id="24" name="Text 22"/>
          <p:cNvSpPr txBox="1"/>
          <p:nvPr/>
        </p:nvSpPr>
        <p:spPr>
          <a:xfrm>
            <a:off x="777240" y="4434840"/>
            <a:ext cx="500634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300" dirty="0">
                <a:solidFill>
                  <a:srgbClr val="1F2937"/>
                </a:solidFill>
                <a:latin typeface="Meiryo UI" pitchFamily="34" charset="0"/>
                <a:ea typeface="Meiryo UI" pitchFamily="34" charset="-122"/>
                <a:cs typeface="Meiryo UI" pitchFamily="34" charset="-120"/>
              </a:rPr>
              <a:t>【サンプル】価格に関する個人の感想投稿が1件。少数のため一般化しない。</a:t>
            </a:r>
            <a:endParaRPr lang="en-US" sz="1300" dirty="0"/>
          </a:p>
        </p:txBody>
      </p:sp>
      <p:sp>
        <p:nvSpPr>
          <p:cNvPr id="25" name="Text 23">
            <a:hlinkClick r:id="rId5"/>
          </p:cNvPr>
          <p:cNvSpPr txBox="1"/>
          <p:nvPr/>
        </p:nvSpPr>
        <p:spPr>
          <a:xfrm>
            <a:off x="777240" y="5394960"/>
            <a:ext cx="50063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u="sng" dirty="0">
                <a:solidFill>
                  <a:srgbClr val="1D4ED8"/>
                </a:solidFill>
                <a:latin typeface="Meiryo UI" pitchFamily="34" charset="0"/>
                <a:ea typeface="Meiryo UI" pitchFamily="34" charset="-122"/>
                <a:cs typeface="Meiryo UI" pitchFamily="34" charset="-120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https://example.org/</a:t>
            </a:r>
            <a:endParaRPr lang="en-US" sz="1000" dirty="0"/>
          </a:p>
        </p:txBody>
      </p:sp>
      <p:sp>
        <p:nvSpPr>
          <p:cNvPr id="26" name="Shape 24"/>
          <p:cNvSpPr/>
          <p:nvPr/>
        </p:nvSpPr>
        <p:spPr>
          <a:xfrm>
            <a:off x="6195060" y="3749040"/>
            <a:ext cx="5463540" cy="2103120"/>
          </a:xfrm>
          <a:prstGeom prst="roundRect">
            <a:avLst>
              <a:gd name="adj" fmla="val 3478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27" name="Shape 25"/>
          <p:cNvSpPr/>
          <p:nvPr/>
        </p:nvSpPr>
        <p:spPr>
          <a:xfrm>
            <a:off x="6423660" y="3950208"/>
            <a:ext cx="868680" cy="329184"/>
          </a:xfrm>
          <a:prstGeom prst="roundRect">
            <a:avLst>
              <a:gd name="adj" fmla="val 13889"/>
            </a:avLst>
          </a:prstGeom>
          <a:solidFill>
            <a:srgbClr val="2E9E5B"/>
          </a:solidFill>
          <a:ln w="12700">
            <a:solidFill>
              <a:srgbClr val="2E9E5B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28" name="Text 26"/>
          <p:cNvSpPr txBox="1"/>
          <p:nvPr/>
        </p:nvSpPr>
        <p:spPr>
          <a:xfrm>
            <a:off x="6423660" y="3950208"/>
            <a:ext cx="86868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Meiryo UI" pitchFamily="34" charset="0"/>
                <a:ea typeface="Meiryo UI" pitchFamily="34" charset="-122"/>
                <a:cs typeface="Meiryo UI" pitchFamily="34" charset="-120"/>
              </a:rPr>
              <a:t>事実</a:t>
            </a:r>
            <a:endParaRPr lang="en-US" sz="1100" dirty="0"/>
          </a:p>
        </p:txBody>
      </p:sp>
      <p:sp>
        <p:nvSpPr>
          <p:cNvPr id="29" name="Text 27"/>
          <p:cNvSpPr txBox="1"/>
          <p:nvPr/>
        </p:nvSpPr>
        <p:spPr>
          <a:xfrm>
            <a:off x="7429500" y="3950208"/>
            <a:ext cx="36576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1F2A44"/>
                </a:solidFill>
                <a:latin typeface="Meiryo UI" pitchFamily="34" charset="0"/>
                <a:ea typeface="Meiryo UI" pitchFamily="34" charset="-122"/>
                <a:cs typeface="Meiryo UI" pitchFamily="34" charset="-120"/>
              </a:rPr>
              <a:t>競合3｜Web評判</a:t>
            </a:r>
            <a:endParaRPr lang="en-US" sz="1300" dirty="0"/>
          </a:p>
        </p:txBody>
      </p:sp>
      <p:sp>
        <p:nvSpPr>
          <p:cNvPr id="30" name="Text 28"/>
          <p:cNvSpPr txBox="1"/>
          <p:nvPr/>
        </p:nvSpPr>
        <p:spPr>
          <a:xfrm>
            <a:off x="6423660" y="4434840"/>
            <a:ext cx="500634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300" dirty="0">
                <a:solidFill>
                  <a:srgbClr val="1F2937"/>
                </a:solidFill>
                <a:latin typeface="Meiryo UI" pitchFamily="34" charset="0"/>
                <a:ea typeface="Meiryo UI" pitchFamily="34" charset="-122"/>
                <a:cs typeface="Meiryo UI" pitchFamily="34" charset="-120"/>
              </a:rPr>
              <a:t>【サンプル】第三者の比較記事に掲載されている。</a:t>
            </a:r>
            <a:endParaRPr lang="en-US" sz="1300" dirty="0"/>
          </a:p>
        </p:txBody>
      </p:sp>
      <p:sp>
        <p:nvSpPr>
          <p:cNvPr id="31" name="Text 29">
            <a:hlinkClick r:id="rId6"/>
          </p:cNvPr>
          <p:cNvSpPr txBox="1"/>
          <p:nvPr/>
        </p:nvSpPr>
        <p:spPr>
          <a:xfrm>
            <a:off x="6423660" y="5394960"/>
            <a:ext cx="50063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u="sng" dirty="0">
                <a:solidFill>
                  <a:srgbClr val="1D4ED8"/>
                </a:solidFill>
                <a:latin typeface="Meiryo UI" pitchFamily="34" charset="0"/>
                <a:ea typeface="Meiryo UI" pitchFamily="34" charset="-122"/>
                <a:cs typeface="Meiryo UI" pitchFamily="34" charset="-120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https://example.jp/</a:t>
            </a:r>
            <a:endParaRPr lang="en-US" sz="1000" dirty="0"/>
          </a:p>
        </p:txBody>
      </p:sp>
      <p:sp>
        <p:nvSpPr>
          <p:cNvPr id="32" name="Text 30"/>
          <p:cNvSpPr txBox="1"/>
          <p:nvPr/>
        </p:nvSpPr>
        <p:spPr>
          <a:xfrm>
            <a:off x="548640" y="6080760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6B7280"/>
                </a:solidFill>
                <a:latin typeface="Meiryo UI" pitchFamily="34" charset="0"/>
                <a:ea typeface="Meiryo UI" pitchFamily="34" charset="-122"/>
                <a:cs typeface="Meiryo UI" pitchFamily="34" charset="-120"/>
              </a:rPr>
              <a:t>区分　事実：確認できた情報／主張：発信者の主張／未検証：内容を確認できていない情報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20040"/>
            <a:ext cx="98755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1F2A44"/>
                </a:solidFill>
                <a:latin typeface="Meiryo UI" pitchFamily="34" charset="0"/>
                <a:ea typeface="Meiryo UI" pitchFamily="34" charset="-122"/>
                <a:cs typeface="Meiryo UI" pitchFamily="34" charset="-120"/>
              </a:rPr>
              <a:t>次の行動</a:t>
            </a:r>
            <a:endParaRPr lang="en-US" sz="26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932688"/>
            <a:ext cx="10058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6B7280"/>
                </a:solidFill>
                <a:latin typeface="Meiryo UI" pitchFamily="34" charset="0"/>
                <a:ea typeface="Meiryo UI" pitchFamily="34" charset="-122"/>
                <a:cs typeface="Meiryo UI" pitchFamily="34" charset="-120"/>
              </a:rPr>
              <a:t>最優先（優先度1）の改善から着手します</a:t>
            </a:r>
            <a:endParaRPr lang="en-US" sz="1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4652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9CA3AF"/>
                </a:solidFill>
                <a:latin typeface="Meiryo UI" pitchFamily="34" charset="0"/>
                <a:ea typeface="Meiryo UI" pitchFamily="34" charset="-122"/>
                <a:cs typeface="Meiryo UI" pitchFamily="34" charset="-120"/>
              </a:rPr>
              <a:t>Audit2Build｜競合比較レポート</a:t>
            </a:r>
            <a:endParaRPr lang="en-US" sz="900" dirty="0"/>
          </a:p>
        </p:txBody>
      </p:sp>
      <p:sp>
        <p:nvSpPr>
          <p:cNvPr id="5" name="Text 3"/>
          <p:cNvSpPr txBox="1"/>
          <p:nvPr/>
        </p:nvSpPr>
        <p:spPr>
          <a:xfrm>
            <a:off x="11155680" y="6446520"/>
            <a:ext cx="5029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9CA3AF"/>
                </a:solidFill>
                <a:latin typeface="Meiryo UI" pitchFamily="34" charset="0"/>
                <a:ea typeface="Meiryo UI" pitchFamily="34" charset="-122"/>
                <a:cs typeface="Meiryo UI" pitchFamily="34" charset="-120"/>
              </a:rPr>
              <a:t>15</a:t>
            </a:r>
            <a:endParaRPr lang="en-US" sz="900" dirty="0"/>
          </a:p>
        </p:txBody>
      </p:sp>
      <p:sp>
        <p:nvSpPr>
          <p:cNvPr id="6" name="Shape 4"/>
          <p:cNvSpPr/>
          <p:nvPr/>
        </p:nvSpPr>
        <p:spPr>
          <a:xfrm>
            <a:off x="8549640" y="6400800"/>
            <a:ext cx="2468880" cy="292608"/>
          </a:xfrm>
          <a:prstGeom prst="roundRect">
            <a:avLst>
              <a:gd name="adj" fmla="val 15625"/>
            </a:avLst>
          </a:prstGeom>
          <a:solidFill>
            <a:srgbClr val="FDECEA"/>
          </a:solidFill>
          <a:ln w="12700">
            <a:solidFill>
              <a:srgbClr val="FDECEA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7" name="Text 5"/>
          <p:cNvSpPr txBox="1"/>
          <p:nvPr/>
        </p:nvSpPr>
        <p:spPr>
          <a:xfrm>
            <a:off x="8549640" y="6400800"/>
            <a:ext cx="24688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50" b="1" dirty="0">
                <a:solidFill>
                  <a:srgbClr val="C0392B"/>
                </a:solidFill>
                <a:latin typeface="Meiryo UI" pitchFamily="34" charset="0"/>
                <a:ea typeface="Meiryo UI" pitchFamily="34" charset="-122"/>
                <a:cs typeface="Meiryo UI" pitchFamily="34" charset="-120"/>
              </a:rPr>
              <a:t>サンプル（見本用の仮データ）</a:t>
            </a:r>
            <a:endParaRPr lang="en-US" sz="950" dirty="0"/>
          </a:p>
        </p:txBody>
      </p:sp>
      <p:sp>
        <p:nvSpPr>
          <p:cNvPr id="8" name="Text 6"/>
          <p:cNvSpPr txBox="1"/>
          <p:nvPr/>
        </p:nvSpPr>
        <p:spPr>
          <a:xfrm>
            <a:off x="548640" y="1417320"/>
            <a:ext cx="5486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1F2A44"/>
                </a:solidFill>
                <a:latin typeface="Meiryo UI" pitchFamily="34" charset="0"/>
                <a:ea typeface="Meiryo UI" pitchFamily="34" charset="-122"/>
                <a:cs typeface="Meiryo UI" pitchFamily="34" charset="-120"/>
              </a:rPr>
              <a:t>最優先の改善</a:t>
            </a:r>
            <a:endParaRPr lang="en-US" sz="1600" dirty="0"/>
          </a:p>
        </p:txBody>
      </p:sp>
      <p:sp>
        <p:nvSpPr>
          <p:cNvPr id="9" name="Shape 7"/>
          <p:cNvSpPr/>
          <p:nvPr/>
        </p:nvSpPr>
        <p:spPr>
          <a:xfrm>
            <a:off x="548640" y="1874520"/>
            <a:ext cx="6035040" cy="1645920"/>
          </a:xfrm>
          <a:prstGeom prst="roundRect">
            <a:avLst>
              <a:gd name="adj" fmla="val 4444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10" name="Shape 8"/>
          <p:cNvSpPr/>
          <p:nvPr/>
        </p:nvSpPr>
        <p:spPr>
          <a:xfrm>
            <a:off x="777240" y="2075688"/>
            <a:ext cx="1097280" cy="329184"/>
          </a:xfrm>
          <a:prstGeom prst="roundRect">
            <a:avLst>
              <a:gd name="adj" fmla="val 13889"/>
            </a:avLst>
          </a:prstGeom>
          <a:solidFill>
            <a:srgbClr val="C0392B"/>
          </a:solidFill>
          <a:ln w="12700">
            <a:solidFill>
              <a:srgbClr val="C0392B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11" name="Text 9"/>
          <p:cNvSpPr txBox="1"/>
          <p:nvPr/>
        </p:nvSpPr>
        <p:spPr>
          <a:xfrm>
            <a:off x="777240" y="2075688"/>
            <a:ext cx="109728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  <a:latin typeface="Meiryo UI" pitchFamily="34" charset="0"/>
                <a:ea typeface="Meiryo UI" pitchFamily="34" charset="-122"/>
                <a:cs typeface="Meiryo UI" pitchFamily="34" charset="-120"/>
              </a:rPr>
              <a:t>優先度 1</a:t>
            </a:r>
            <a:endParaRPr lang="en-US" sz="1200" dirty="0"/>
          </a:p>
        </p:txBody>
      </p:sp>
      <p:sp>
        <p:nvSpPr>
          <p:cNvPr id="12" name="Text 10"/>
          <p:cNvSpPr txBox="1"/>
          <p:nvPr/>
        </p:nvSpPr>
        <p:spPr>
          <a:xfrm>
            <a:off x="2011680" y="2011680"/>
            <a:ext cx="43891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1F2A44"/>
                </a:solidFill>
                <a:latin typeface="Meiryo UI" pitchFamily="34" charset="0"/>
                <a:ea typeface="Meiryo UI" pitchFamily="34" charset="-122"/>
                <a:cs typeface="Meiryo UI" pitchFamily="34" charset="-120"/>
              </a:rPr>
              <a:t>F-08　検索意図との一致</a:t>
            </a:r>
            <a:endParaRPr lang="en-US" sz="1500" dirty="0"/>
          </a:p>
        </p:txBody>
      </p:sp>
      <p:sp>
        <p:nvSpPr>
          <p:cNvPr id="13" name="Text 11"/>
          <p:cNvSpPr txBox="1"/>
          <p:nvPr/>
        </p:nvSpPr>
        <p:spPr>
          <a:xfrm>
            <a:off x="777240" y="2560320"/>
            <a:ext cx="557784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spcAft>
                <a:spcPts val="400"/>
              </a:spcAft>
              <a:buNone/>
            </a:pPr>
            <a:r>
              <a:rPr lang="en-US" sz="1250" dirty="0">
                <a:solidFill>
                  <a:srgbClr val="1F2937"/>
                </a:solidFill>
                <a:latin typeface="Meiryo UI" pitchFamily="34" charset="0"/>
                <a:ea typeface="Meiryo UI" pitchFamily="34" charset="-122"/>
                <a:cs typeface="Meiryo UI" pitchFamily="34" charset="-120"/>
              </a:rPr>
              <a:t>【サンプル】想定される検索語ごとに、ページ内で答える内容を整理して追記する。</a:t>
            </a:r>
            <a:endParaRPr lang="en-US" sz="1250" dirty="0"/>
          </a:p>
          <a:p>
            <a:pPr marL="0" indent="0">
              <a:spcAft>
                <a:spcPts val="400"/>
              </a:spcAft>
              <a:buNone/>
            </a:pPr>
            <a:r>
              <a:rPr lang="en-US" sz="1250" dirty="0">
                <a:solidFill>
                  <a:srgbClr val="6B7280"/>
                </a:solidFill>
                <a:latin typeface="Meiryo UI" pitchFamily="34" charset="0"/>
                <a:ea typeface="Meiryo UI" pitchFamily="34" charset="-122"/>
                <a:cs typeface="Meiryo UI" pitchFamily="34" charset="-120"/>
              </a:rPr>
              <a:t>担当：SEO担当</a:t>
            </a:r>
            <a:endParaRPr lang="en-US" sz="1250" dirty="0"/>
          </a:p>
        </p:txBody>
      </p:sp>
      <p:sp>
        <p:nvSpPr>
          <p:cNvPr id="14" name="Shape 12"/>
          <p:cNvSpPr/>
          <p:nvPr/>
        </p:nvSpPr>
        <p:spPr>
          <a:xfrm>
            <a:off x="548640" y="3703320"/>
            <a:ext cx="6035040" cy="1645920"/>
          </a:xfrm>
          <a:prstGeom prst="roundRect">
            <a:avLst>
              <a:gd name="adj" fmla="val 4444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15" name="Shape 13"/>
          <p:cNvSpPr/>
          <p:nvPr/>
        </p:nvSpPr>
        <p:spPr>
          <a:xfrm>
            <a:off x="777240" y="3904488"/>
            <a:ext cx="1097280" cy="329184"/>
          </a:xfrm>
          <a:prstGeom prst="roundRect">
            <a:avLst>
              <a:gd name="adj" fmla="val 13889"/>
            </a:avLst>
          </a:prstGeom>
          <a:solidFill>
            <a:srgbClr val="C0392B"/>
          </a:solidFill>
          <a:ln w="12700">
            <a:solidFill>
              <a:srgbClr val="C0392B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16" name="Text 14"/>
          <p:cNvSpPr txBox="1"/>
          <p:nvPr/>
        </p:nvSpPr>
        <p:spPr>
          <a:xfrm>
            <a:off x="777240" y="3904488"/>
            <a:ext cx="109728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  <a:latin typeface="Meiryo UI" pitchFamily="34" charset="0"/>
                <a:ea typeface="Meiryo UI" pitchFamily="34" charset="-122"/>
                <a:cs typeface="Meiryo UI" pitchFamily="34" charset="-120"/>
              </a:rPr>
              <a:t>優先度 1</a:t>
            </a:r>
            <a:endParaRPr lang="en-US" sz="1200" dirty="0"/>
          </a:p>
        </p:txBody>
      </p:sp>
      <p:sp>
        <p:nvSpPr>
          <p:cNvPr id="17" name="Text 15"/>
          <p:cNvSpPr txBox="1"/>
          <p:nvPr/>
        </p:nvSpPr>
        <p:spPr>
          <a:xfrm>
            <a:off x="2011680" y="3840480"/>
            <a:ext cx="43891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1F2A44"/>
                </a:solidFill>
                <a:latin typeface="Meiryo UI" pitchFamily="34" charset="0"/>
                <a:ea typeface="Meiryo UI" pitchFamily="34" charset="-122"/>
                <a:cs typeface="Meiryo UI" pitchFamily="34" charset="-120"/>
              </a:rPr>
              <a:t>F-04　解決する課題の具体性</a:t>
            </a:r>
            <a:endParaRPr lang="en-US" sz="1500" dirty="0"/>
          </a:p>
        </p:txBody>
      </p:sp>
      <p:sp>
        <p:nvSpPr>
          <p:cNvPr id="18" name="Text 16"/>
          <p:cNvSpPr txBox="1"/>
          <p:nvPr/>
        </p:nvSpPr>
        <p:spPr>
          <a:xfrm>
            <a:off x="777240" y="4389120"/>
            <a:ext cx="557784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spcAft>
                <a:spcPts val="400"/>
              </a:spcAft>
              <a:buNone/>
            </a:pPr>
            <a:r>
              <a:rPr lang="en-US" sz="1250" dirty="0">
                <a:solidFill>
                  <a:srgbClr val="1F2937"/>
                </a:solidFill>
                <a:latin typeface="Meiryo UI" pitchFamily="34" charset="0"/>
                <a:ea typeface="Meiryo UI" pitchFamily="34" charset="-122"/>
                <a:cs typeface="Meiryo UI" pitchFamily="34" charset="-120"/>
              </a:rPr>
              <a:t>【サンプル】利用者が抱える課題を、具体的な場面で3例示す。</a:t>
            </a:r>
            <a:endParaRPr lang="en-US" sz="1250" dirty="0"/>
          </a:p>
          <a:p>
            <a:pPr marL="0" indent="0">
              <a:spcAft>
                <a:spcPts val="400"/>
              </a:spcAft>
              <a:buNone/>
            </a:pPr>
            <a:r>
              <a:rPr lang="en-US" sz="1250" dirty="0">
                <a:solidFill>
                  <a:srgbClr val="6B7280"/>
                </a:solidFill>
                <a:latin typeface="Meiryo UI" pitchFamily="34" charset="0"/>
                <a:ea typeface="Meiryo UI" pitchFamily="34" charset="-122"/>
                <a:cs typeface="Meiryo UI" pitchFamily="34" charset="-120"/>
              </a:rPr>
              <a:t>担当：コンテンツ担当</a:t>
            </a:r>
            <a:endParaRPr lang="en-US" sz="1250" dirty="0"/>
          </a:p>
        </p:txBody>
      </p:sp>
      <p:sp>
        <p:nvSpPr>
          <p:cNvPr id="19" name="Text 17"/>
          <p:cNvSpPr txBox="1"/>
          <p:nvPr/>
        </p:nvSpPr>
        <p:spPr>
          <a:xfrm>
            <a:off x="6949440" y="1417320"/>
            <a:ext cx="4572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1F2A44"/>
                </a:solidFill>
                <a:latin typeface="Meiryo UI" pitchFamily="34" charset="0"/>
                <a:ea typeface="Meiryo UI" pitchFamily="34" charset="-122"/>
                <a:cs typeface="Meiryo UI" pitchFamily="34" charset="-120"/>
              </a:rPr>
              <a:t>進め方</a:t>
            </a:r>
            <a:endParaRPr lang="en-US" sz="1600" dirty="0"/>
          </a:p>
        </p:txBody>
      </p:sp>
      <p:sp>
        <p:nvSpPr>
          <p:cNvPr id="20" name="Shape 18"/>
          <p:cNvSpPr/>
          <p:nvPr/>
        </p:nvSpPr>
        <p:spPr>
          <a:xfrm>
            <a:off x="6949440" y="1984248"/>
            <a:ext cx="457200" cy="457200"/>
          </a:xfrm>
          <a:prstGeom prst="ellipse">
            <a:avLst/>
          </a:prstGeom>
          <a:solidFill>
            <a:srgbClr val="1F2A44"/>
          </a:solidFill>
          <a:ln w="12700">
            <a:solidFill>
              <a:srgbClr val="1F2A44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21" name="Text 19"/>
          <p:cNvSpPr txBox="1"/>
          <p:nvPr/>
        </p:nvSpPr>
        <p:spPr>
          <a:xfrm>
            <a:off x="6949440" y="1984248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  <a:latin typeface="Meiryo UI" pitchFamily="34" charset="0"/>
                <a:ea typeface="Meiryo UI" pitchFamily="34" charset="-122"/>
                <a:cs typeface="Meiryo UI" pitchFamily="34" charset="-120"/>
              </a:rPr>
              <a:t>1</a:t>
            </a:r>
            <a:endParaRPr lang="en-US" sz="1400" dirty="0"/>
          </a:p>
        </p:txBody>
      </p:sp>
      <p:sp>
        <p:nvSpPr>
          <p:cNvPr id="22" name="Text 20"/>
          <p:cNvSpPr txBox="1"/>
          <p:nvPr/>
        </p:nvSpPr>
        <p:spPr>
          <a:xfrm>
            <a:off x="7589520" y="1874520"/>
            <a:ext cx="406908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1F2937"/>
                </a:solidFill>
                <a:latin typeface="Meiryo UI" pitchFamily="34" charset="0"/>
                <a:ea typeface="Meiryo UI" pitchFamily="34" charset="-122"/>
                <a:cs typeface="Meiryo UI" pitchFamily="34" charset="-120"/>
              </a:rPr>
              <a:t>【サンプル】最優先の2項目について、担当と実施時期を決めます。</a:t>
            </a:r>
            <a:endParaRPr lang="en-US" sz="1300" dirty="0"/>
          </a:p>
        </p:txBody>
      </p:sp>
      <p:sp>
        <p:nvSpPr>
          <p:cNvPr id="23" name="Shape 21"/>
          <p:cNvSpPr/>
          <p:nvPr/>
        </p:nvSpPr>
        <p:spPr>
          <a:xfrm>
            <a:off x="6949440" y="2898648"/>
            <a:ext cx="457200" cy="457200"/>
          </a:xfrm>
          <a:prstGeom prst="ellipse">
            <a:avLst/>
          </a:prstGeom>
          <a:solidFill>
            <a:srgbClr val="1F2A44"/>
          </a:solidFill>
          <a:ln w="12700">
            <a:solidFill>
              <a:srgbClr val="1F2A44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24" name="Text 22"/>
          <p:cNvSpPr txBox="1"/>
          <p:nvPr/>
        </p:nvSpPr>
        <p:spPr>
          <a:xfrm>
            <a:off x="6949440" y="2898648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  <a:latin typeface="Meiryo UI" pitchFamily="34" charset="0"/>
                <a:ea typeface="Meiryo UI" pitchFamily="34" charset="-122"/>
                <a:cs typeface="Meiryo UI" pitchFamily="34" charset="-120"/>
              </a:rPr>
              <a:t>2</a:t>
            </a:r>
            <a:endParaRPr lang="en-US" sz="1400" dirty="0"/>
          </a:p>
        </p:txBody>
      </p:sp>
      <p:sp>
        <p:nvSpPr>
          <p:cNvPr id="25" name="Text 23"/>
          <p:cNvSpPr txBox="1"/>
          <p:nvPr/>
        </p:nvSpPr>
        <p:spPr>
          <a:xfrm>
            <a:off x="7589520" y="2788920"/>
            <a:ext cx="406908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1F2937"/>
                </a:solidFill>
                <a:latin typeface="Meiryo UI" pitchFamily="34" charset="0"/>
                <a:ea typeface="Meiryo UI" pitchFamily="34" charset="-122"/>
                <a:cs typeface="Meiryo UI" pitchFamily="34" charset="-120"/>
              </a:rPr>
              <a:t>【サンプル】競合の該当ページを確認し、参考にする点を整理します。</a:t>
            </a:r>
            <a:endParaRPr lang="en-US" sz="1300" dirty="0"/>
          </a:p>
        </p:txBody>
      </p:sp>
      <p:sp>
        <p:nvSpPr>
          <p:cNvPr id="26" name="Shape 24"/>
          <p:cNvSpPr/>
          <p:nvPr/>
        </p:nvSpPr>
        <p:spPr>
          <a:xfrm>
            <a:off x="6949440" y="3813048"/>
            <a:ext cx="457200" cy="457200"/>
          </a:xfrm>
          <a:prstGeom prst="ellipse">
            <a:avLst/>
          </a:prstGeom>
          <a:solidFill>
            <a:srgbClr val="1F2A44"/>
          </a:solidFill>
          <a:ln w="12700">
            <a:solidFill>
              <a:srgbClr val="1F2A44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27" name="Text 25"/>
          <p:cNvSpPr txBox="1"/>
          <p:nvPr/>
        </p:nvSpPr>
        <p:spPr>
          <a:xfrm>
            <a:off x="6949440" y="3813048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  <a:latin typeface="Meiryo UI" pitchFamily="34" charset="0"/>
                <a:ea typeface="Meiryo UI" pitchFamily="34" charset="-122"/>
                <a:cs typeface="Meiryo UI" pitchFamily="34" charset="-120"/>
              </a:rPr>
              <a:t>3</a:t>
            </a:r>
            <a:endParaRPr lang="en-US" sz="1400" dirty="0"/>
          </a:p>
        </p:txBody>
      </p:sp>
      <p:sp>
        <p:nvSpPr>
          <p:cNvPr id="28" name="Text 26"/>
          <p:cNvSpPr txBox="1"/>
          <p:nvPr/>
        </p:nvSpPr>
        <p:spPr>
          <a:xfrm>
            <a:off x="7589520" y="3703320"/>
            <a:ext cx="406908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1F2937"/>
                </a:solidFill>
                <a:latin typeface="Meiryo UI" pitchFamily="34" charset="0"/>
                <a:ea typeface="Meiryo UI" pitchFamily="34" charset="-122"/>
                <a:cs typeface="Meiryo UI" pitchFamily="34" charset="-120"/>
              </a:rPr>
              <a:t>【サンプル】改善後に同じ条件で再診断し、差の変化を確認します。</a:t>
            </a:r>
            <a:endParaRPr lang="en-US" sz="1300" dirty="0"/>
          </a:p>
        </p:txBody>
      </p:sp>
      <p:sp>
        <p:nvSpPr>
          <p:cNvPr id="29" name="Shape 27"/>
          <p:cNvSpPr/>
          <p:nvPr/>
        </p:nvSpPr>
        <p:spPr>
          <a:xfrm>
            <a:off x="6949440" y="4754880"/>
            <a:ext cx="4709160" cy="868680"/>
          </a:xfrm>
          <a:prstGeom prst="roundRect">
            <a:avLst>
              <a:gd name="adj" fmla="val 8421"/>
            </a:avLst>
          </a:prstGeom>
          <a:solidFill>
            <a:srgbClr val="FDECEA"/>
          </a:solidFill>
          <a:ln w="9525">
            <a:solidFill>
              <a:srgbClr val="E5E7EB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30" name="Text 28"/>
          <p:cNvSpPr txBox="1"/>
          <p:nvPr/>
        </p:nvSpPr>
        <p:spPr>
          <a:xfrm>
            <a:off x="7132320" y="4828032"/>
            <a:ext cx="43891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00" b="1" dirty="0">
                <a:solidFill>
                  <a:srgbClr val="B03A2E"/>
                </a:solidFill>
                <a:latin typeface="Meiryo UI" pitchFamily="34" charset="0"/>
                <a:ea typeface="Meiryo UI" pitchFamily="34" charset="-122"/>
                <a:cs typeface="Meiryo UI" pitchFamily="34" charset="-120"/>
              </a:rPr>
              <a:t>やらないこと</a:t>
            </a:r>
            <a:endParaRPr lang="en-US" sz="1200" dirty="0"/>
          </a:p>
          <a:p>
            <a:pPr marL="0" indent="0">
              <a:buNone/>
            </a:pPr>
            <a:r>
              <a:rPr lang="en-US" sz="1200" dirty="0">
                <a:solidFill>
                  <a:srgbClr val="1F2937"/>
                </a:solidFill>
                <a:latin typeface="Meiryo UI" pitchFamily="34" charset="0"/>
                <a:ea typeface="Meiryo UI" pitchFamily="34" charset="-122"/>
                <a:cs typeface="Meiryo UI" pitchFamily="34" charset="-120"/>
              </a:rPr>
              <a:t>競合の文章の転用、確認していない情報の断定。</a:t>
            </a:r>
            <a:endParaRPr lang="en-US" sz="1200" dirty="0"/>
          </a:p>
        </p:txBody>
      </p:sp>
      <p:sp>
        <p:nvSpPr>
          <p:cNvPr id="31" name="Text 29"/>
          <p:cNvSpPr txBox="1"/>
          <p:nvPr/>
        </p:nvSpPr>
        <p:spPr>
          <a:xfrm>
            <a:off x="548640" y="5852160"/>
            <a:ext cx="7772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6B7280"/>
                </a:solidFill>
                <a:latin typeface="Meiryo UI" pitchFamily="34" charset="0"/>
                <a:ea typeface="Meiryo UI" pitchFamily="34" charset="-122"/>
                <a:cs typeface="Meiryo UI" pitchFamily="34" charset="-120"/>
              </a:rPr>
              <a:t>※ 提案内容の実装・公開・効果測定は、この資料の作成には含まれません。</a:t>
            </a:r>
            <a:endParaRPr lang="en-US" sz="11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游ゴシック Light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</TotalTime>
  <Words>1598</Words>
  <Application>Microsoft Office PowerPoint</Application>
  <PresentationFormat>ワイド画面</PresentationFormat>
  <Paragraphs>525</Paragraphs>
  <Slides>15</Slides>
  <Notes>15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2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15</vt:i4>
      </vt:variant>
    </vt:vector>
  </HeadingPairs>
  <TitlesOfParts>
    <vt:vector size="18" baseType="lpstr">
      <vt:lpstr>Meiryo UI</vt:lpstr>
      <vt:lpstr>Arial</vt:lpstr>
      <vt:lpstr>Office Theme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Audit2Build 競合比較レポート（見本）</dc:title>
  <dc:subject>PptxGenJS Presentation</dc:subject>
  <dc:creator>Audit2Build</dc:creator>
  <cp:lastModifiedBy>Audit2Build</cp:lastModifiedBy>
  <cp:revision>5</cp:revision>
  <dcterms:created xsi:type="dcterms:W3CDTF">2026-09-17T17:07:53Z</dcterms:created>
  <dcterms:modified xsi:type="dcterms:W3CDTF">2026-09-18T04:12:42Z</dcterms:modified>
</cp:coreProperties>
</file>